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332" r:id="rId3"/>
    <p:sldId id="334" r:id="rId4"/>
    <p:sldId id="335" r:id="rId5"/>
    <p:sldId id="333" r:id="rId6"/>
    <p:sldId id="319" r:id="rId7"/>
    <p:sldId id="259" r:id="rId8"/>
    <p:sldId id="261" r:id="rId9"/>
    <p:sldId id="320" r:id="rId10"/>
    <p:sldId id="260" r:id="rId11"/>
    <p:sldId id="321" r:id="rId12"/>
    <p:sldId id="265" r:id="rId13"/>
    <p:sldId id="323" r:id="rId14"/>
    <p:sldId id="325" r:id="rId15"/>
    <p:sldId id="329" r:id="rId16"/>
    <p:sldId id="331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Ebrima" panose="02000000000000000000" pitchFamily="2" charset="0"/>
      <p:regular r:id="rId26"/>
      <p:bold r:id="rId27"/>
    </p:embeddedFont>
    <p:embeddedFont>
      <p:font typeface="PMingLiU-ExtB" panose="02020500000000000000" pitchFamily="18" charset="-120"/>
      <p:regular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  <p:embeddedFont>
      <p:font typeface="SimSun" panose="02010600030101010101" pitchFamily="2" charset="-122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B28EB6-6BB3-4A94-A7C2-5747166EB982}">
  <a:tblStyle styleId="{B6B28EB6-6BB3-4A94-A7C2-5747166EB9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702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1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19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056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7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6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86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1454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3934191" y="603081"/>
            <a:ext cx="3830735" cy="2001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  <a:t>Introduction to Statistics</a:t>
            </a:r>
            <a:endParaRPr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5034844" y="3101216"/>
            <a:ext cx="3009051" cy="84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mathematics 3</a:t>
            </a:r>
          </a:p>
        </p:txBody>
      </p: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355;p34">
            <a:extLst>
              <a:ext uri="{FF2B5EF4-FFF2-40B4-BE49-F238E27FC236}">
                <a16:creationId xmlns:a16="http://schemas.microsoft.com/office/drawing/2014/main" id="{420D835F-F708-4361-B436-8ACCAB0D2620}"/>
              </a:ext>
            </a:extLst>
          </p:cNvPr>
          <p:cNvGrpSpPr/>
          <p:nvPr/>
        </p:nvGrpSpPr>
        <p:grpSpPr>
          <a:xfrm>
            <a:off x="515639" y="1194544"/>
            <a:ext cx="2683219" cy="3648406"/>
            <a:chOff x="7671550" y="4198800"/>
            <a:chExt cx="1647100" cy="2111200"/>
          </a:xfrm>
        </p:grpSpPr>
        <p:sp>
          <p:nvSpPr>
            <p:cNvPr id="117" name="Google Shape;1356;p34">
              <a:extLst>
                <a:ext uri="{FF2B5EF4-FFF2-40B4-BE49-F238E27FC236}">
                  <a16:creationId xmlns:a16="http://schemas.microsoft.com/office/drawing/2014/main" id="{593A998D-E866-4386-9FEA-68DCB2DE635E}"/>
                </a:ext>
              </a:extLst>
            </p:cNvPr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57;p34">
              <a:extLst>
                <a:ext uri="{FF2B5EF4-FFF2-40B4-BE49-F238E27FC236}">
                  <a16:creationId xmlns:a16="http://schemas.microsoft.com/office/drawing/2014/main" id="{1F9624BD-5355-4486-AAD6-28C23D660DDD}"/>
                </a:ext>
              </a:extLst>
            </p:cNvPr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58;p34">
              <a:extLst>
                <a:ext uri="{FF2B5EF4-FFF2-40B4-BE49-F238E27FC236}">
                  <a16:creationId xmlns:a16="http://schemas.microsoft.com/office/drawing/2014/main" id="{A86A0143-182E-4782-8012-9D9EA330D041}"/>
                </a:ext>
              </a:extLst>
            </p:cNvPr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59;p34">
              <a:extLst>
                <a:ext uri="{FF2B5EF4-FFF2-40B4-BE49-F238E27FC236}">
                  <a16:creationId xmlns:a16="http://schemas.microsoft.com/office/drawing/2014/main" id="{6D688C11-173D-46E8-8E52-55A83EB1623A}"/>
                </a:ext>
              </a:extLst>
            </p:cNvPr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60;p34">
              <a:extLst>
                <a:ext uri="{FF2B5EF4-FFF2-40B4-BE49-F238E27FC236}">
                  <a16:creationId xmlns:a16="http://schemas.microsoft.com/office/drawing/2014/main" id="{EA0E4982-B90E-4CD6-A92F-61A2CB9E3B09}"/>
                </a:ext>
              </a:extLst>
            </p:cNvPr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61;p34">
              <a:extLst>
                <a:ext uri="{FF2B5EF4-FFF2-40B4-BE49-F238E27FC236}">
                  <a16:creationId xmlns:a16="http://schemas.microsoft.com/office/drawing/2014/main" id="{28BA2189-808B-4A2E-8C96-3276256D1463}"/>
                </a:ext>
              </a:extLst>
            </p:cNvPr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62;p34">
              <a:extLst>
                <a:ext uri="{FF2B5EF4-FFF2-40B4-BE49-F238E27FC236}">
                  <a16:creationId xmlns:a16="http://schemas.microsoft.com/office/drawing/2014/main" id="{7E1649E3-8CED-44D3-8F66-32EAC6299590}"/>
                </a:ext>
              </a:extLst>
            </p:cNvPr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63;p34">
              <a:extLst>
                <a:ext uri="{FF2B5EF4-FFF2-40B4-BE49-F238E27FC236}">
                  <a16:creationId xmlns:a16="http://schemas.microsoft.com/office/drawing/2014/main" id="{84049740-CFEB-47C1-98EC-CF527CB66306}"/>
                </a:ext>
              </a:extLst>
            </p:cNvPr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64;p34">
              <a:extLst>
                <a:ext uri="{FF2B5EF4-FFF2-40B4-BE49-F238E27FC236}">
                  <a16:creationId xmlns:a16="http://schemas.microsoft.com/office/drawing/2014/main" id="{24A67756-D962-4293-849F-D27E684DD1F3}"/>
                </a:ext>
              </a:extLst>
            </p:cNvPr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65;p34">
              <a:extLst>
                <a:ext uri="{FF2B5EF4-FFF2-40B4-BE49-F238E27FC236}">
                  <a16:creationId xmlns:a16="http://schemas.microsoft.com/office/drawing/2014/main" id="{8A2802DB-BAEA-490D-8670-D7549D8BD52F}"/>
                </a:ext>
              </a:extLst>
            </p:cNvPr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66;p34">
              <a:extLst>
                <a:ext uri="{FF2B5EF4-FFF2-40B4-BE49-F238E27FC236}">
                  <a16:creationId xmlns:a16="http://schemas.microsoft.com/office/drawing/2014/main" id="{EEEA5909-C018-4837-9B4A-BC874E410BE3}"/>
                </a:ext>
              </a:extLst>
            </p:cNvPr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67;p34">
              <a:extLst>
                <a:ext uri="{FF2B5EF4-FFF2-40B4-BE49-F238E27FC236}">
                  <a16:creationId xmlns:a16="http://schemas.microsoft.com/office/drawing/2014/main" id="{E996810B-D5F4-4E83-A6F0-71ED2874101A}"/>
                </a:ext>
              </a:extLst>
            </p:cNvPr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68;p34">
              <a:extLst>
                <a:ext uri="{FF2B5EF4-FFF2-40B4-BE49-F238E27FC236}">
                  <a16:creationId xmlns:a16="http://schemas.microsoft.com/office/drawing/2014/main" id="{7D31A6A3-2A3D-49DA-A62A-E88B69057350}"/>
                </a:ext>
              </a:extLst>
            </p:cNvPr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69;p34">
              <a:extLst>
                <a:ext uri="{FF2B5EF4-FFF2-40B4-BE49-F238E27FC236}">
                  <a16:creationId xmlns:a16="http://schemas.microsoft.com/office/drawing/2014/main" id="{47ED6B3B-9C2F-4590-A0F2-64D7004D5717}"/>
                </a:ext>
              </a:extLst>
            </p:cNvPr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70;p34">
              <a:extLst>
                <a:ext uri="{FF2B5EF4-FFF2-40B4-BE49-F238E27FC236}">
                  <a16:creationId xmlns:a16="http://schemas.microsoft.com/office/drawing/2014/main" id="{330A8C07-3274-4412-A6B0-FB8051122DF4}"/>
                </a:ext>
              </a:extLst>
            </p:cNvPr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71;p34">
              <a:extLst>
                <a:ext uri="{FF2B5EF4-FFF2-40B4-BE49-F238E27FC236}">
                  <a16:creationId xmlns:a16="http://schemas.microsoft.com/office/drawing/2014/main" id="{F742C7CE-8BC2-42C4-8C95-E5DE4C962329}"/>
                </a:ext>
              </a:extLst>
            </p:cNvPr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72;p34">
              <a:extLst>
                <a:ext uri="{FF2B5EF4-FFF2-40B4-BE49-F238E27FC236}">
                  <a16:creationId xmlns:a16="http://schemas.microsoft.com/office/drawing/2014/main" id="{B86B9101-07EA-4E17-9DC2-DF5B9D025C1D}"/>
                </a:ext>
              </a:extLst>
            </p:cNvPr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73;p34">
              <a:extLst>
                <a:ext uri="{FF2B5EF4-FFF2-40B4-BE49-F238E27FC236}">
                  <a16:creationId xmlns:a16="http://schemas.microsoft.com/office/drawing/2014/main" id="{9DC359EF-71E6-4466-8958-CAE8A60FF699}"/>
                </a:ext>
              </a:extLst>
            </p:cNvPr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74;p34">
              <a:extLst>
                <a:ext uri="{FF2B5EF4-FFF2-40B4-BE49-F238E27FC236}">
                  <a16:creationId xmlns:a16="http://schemas.microsoft.com/office/drawing/2014/main" id="{44570F02-6A41-4F8E-958C-71F7A898BCAA}"/>
                </a:ext>
              </a:extLst>
            </p:cNvPr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75;p34">
              <a:extLst>
                <a:ext uri="{FF2B5EF4-FFF2-40B4-BE49-F238E27FC236}">
                  <a16:creationId xmlns:a16="http://schemas.microsoft.com/office/drawing/2014/main" id="{82299EAE-DD15-4E9C-9058-99177E91435C}"/>
                </a:ext>
              </a:extLst>
            </p:cNvPr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76;p34">
              <a:extLst>
                <a:ext uri="{FF2B5EF4-FFF2-40B4-BE49-F238E27FC236}">
                  <a16:creationId xmlns:a16="http://schemas.microsoft.com/office/drawing/2014/main" id="{557CE6F6-CEFE-4F62-9278-B55733D62885}"/>
                </a:ext>
              </a:extLst>
            </p:cNvPr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77;p34">
              <a:extLst>
                <a:ext uri="{FF2B5EF4-FFF2-40B4-BE49-F238E27FC236}">
                  <a16:creationId xmlns:a16="http://schemas.microsoft.com/office/drawing/2014/main" id="{852956C2-BFC6-4B09-BC22-77FA30422E1C}"/>
                </a:ext>
              </a:extLst>
            </p:cNvPr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78;p34">
              <a:extLst>
                <a:ext uri="{FF2B5EF4-FFF2-40B4-BE49-F238E27FC236}">
                  <a16:creationId xmlns:a16="http://schemas.microsoft.com/office/drawing/2014/main" id="{DF23BC8F-6282-419D-A7B9-13353A4E70F3}"/>
                </a:ext>
              </a:extLst>
            </p:cNvPr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79;p34">
              <a:extLst>
                <a:ext uri="{FF2B5EF4-FFF2-40B4-BE49-F238E27FC236}">
                  <a16:creationId xmlns:a16="http://schemas.microsoft.com/office/drawing/2014/main" id="{74A3052B-BA9F-4BAC-8FCB-430FBAE17D28}"/>
                </a:ext>
              </a:extLst>
            </p:cNvPr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80;p34">
              <a:extLst>
                <a:ext uri="{FF2B5EF4-FFF2-40B4-BE49-F238E27FC236}">
                  <a16:creationId xmlns:a16="http://schemas.microsoft.com/office/drawing/2014/main" id="{C62D5FE9-2461-4E45-B60F-D37834ECB579}"/>
                </a:ext>
              </a:extLst>
            </p:cNvPr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81;p34">
              <a:extLst>
                <a:ext uri="{FF2B5EF4-FFF2-40B4-BE49-F238E27FC236}">
                  <a16:creationId xmlns:a16="http://schemas.microsoft.com/office/drawing/2014/main" id="{CAB9FA61-121A-439D-9A76-82941F5D58BA}"/>
                </a:ext>
              </a:extLst>
            </p:cNvPr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82;p34">
              <a:extLst>
                <a:ext uri="{FF2B5EF4-FFF2-40B4-BE49-F238E27FC236}">
                  <a16:creationId xmlns:a16="http://schemas.microsoft.com/office/drawing/2014/main" id="{3BB8EE13-5727-4C1F-BEC2-E18FF40E26C1}"/>
                </a:ext>
              </a:extLst>
            </p:cNvPr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83;p34">
              <a:extLst>
                <a:ext uri="{FF2B5EF4-FFF2-40B4-BE49-F238E27FC236}">
                  <a16:creationId xmlns:a16="http://schemas.microsoft.com/office/drawing/2014/main" id="{339AC422-6E95-44DE-A4C1-14EF1556871F}"/>
                </a:ext>
              </a:extLst>
            </p:cNvPr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84;p34">
              <a:extLst>
                <a:ext uri="{FF2B5EF4-FFF2-40B4-BE49-F238E27FC236}">
                  <a16:creationId xmlns:a16="http://schemas.microsoft.com/office/drawing/2014/main" id="{45840927-71F8-440B-93B6-BD39B36A5862}"/>
                </a:ext>
              </a:extLst>
            </p:cNvPr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85;p34">
              <a:extLst>
                <a:ext uri="{FF2B5EF4-FFF2-40B4-BE49-F238E27FC236}">
                  <a16:creationId xmlns:a16="http://schemas.microsoft.com/office/drawing/2014/main" id="{48F354DE-409D-458D-857B-7AC3EE409840}"/>
                </a:ext>
              </a:extLst>
            </p:cNvPr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86;p34">
              <a:extLst>
                <a:ext uri="{FF2B5EF4-FFF2-40B4-BE49-F238E27FC236}">
                  <a16:creationId xmlns:a16="http://schemas.microsoft.com/office/drawing/2014/main" id="{5ED33EA3-C583-4C9A-97B0-D93BFE1EC60E}"/>
                </a:ext>
              </a:extLst>
            </p:cNvPr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87;p34">
              <a:extLst>
                <a:ext uri="{FF2B5EF4-FFF2-40B4-BE49-F238E27FC236}">
                  <a16:creationId xmlns:a16="http://schemas.microsoft.com/office/drawing/2014/main" id="{EB5091D9-CD51-49B4-A8A5-113AC76151BC}"/>
                </a:ext>
              </a:extLst>
            </p:cNvPr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88;p34">
              <a:extLst>
                <a:ext uri="{FF2B5EF4-FFF2-40B4-BE49-F238E27FC236}">
                  <a16:creationId xmlns:a16="http://schemas.microsoft.com/office/drawing/2014/main" id="{3460A08F-42B9-449B-A546-DE0753C7E5B9}"/>
                </a:ext>
              </a:extLst>
            </p:cNvPr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89;p34">
              <a:extLst>
                <a:ext uri="{FF2B5EF4-FFF2-40B4-BE49-F238E27FC236}">
                  <a16:creationId xmlns:a16="http://schemas.microsoft.com/office/drawing/2014/main" id="{C95E5B3C-5CB2-4E08-8111-4C33104D5FDF}"/>
                </a:ext>
              </a:extLst>
            </p:cNvPr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90;p34">
              <a:extLst>
                <a:ext uri="{FF2B5EF4-FFF2-40B4-BE49-F238E27FC236}">
                  <a16:creationId xmlns:a16="http://schemas.microsoft.com/office/drawing/2014/main" id="{46FA01CF-50F7-473B-8597-70512C81D4B4}"/>
                </a:ext>
              </a:extLst>
            </p:cNvPr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91;p34">
              <a:extLst>
                <a:ext uri="{FF2B5EF4-FFF2-40B4-BE49-F238E27FC236}">
                  <a16:creationId xmlns:a16="http://schemas.microsoft.com/office/drawing/2014/main" id="{D19FBFFE-5E6A-447C-8D90-741870966F40}"/>
                </a:ext>
              </a:extLst>
            </p:cNvPr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92;p34">
              <a:extLst>
                <a:ext uri="{FF2B5EF4-FFF2-40B4-BE49-F238E27FC236}">
                  <a16:creationId xmlns:a16="http://schemas.microsoft.com/office/drawing/2014/main" id="{3CC9A5BC-2F2F-402B-81F3-9EFEE5060B88}"/>
                </a:ext>
              </a:extLst>
            </p:cNvPr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93;p34">
              <a:extLst>
                <a:ext uri="{FF2B5EF4-FFF2-40B4-BE49-F238E27FC236}">
                  <a16:creationId xmlns:a16="http://schemas.microsoft.com/office/drawing/2014/main" id="{37917A71-2726-48E9-8464-4E2F11A7D277}"/>
                </a:ext>
              </a:extLst>
            </p:cNvPr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394;p34">
              <a:extLst>
                <a:ext uri="{FF2B5EF4-FFF2-40B4-BE49-F238E27FC236}">
                  <a16:creationId xmlns:a16="http://schemas.microsoft.com/office/drawing/2014/main" id="{FF028045-001A-4DDE-9E13-F54F0ECE7563}"/>
                </a:ext>
              </a:extLst>
            </p:cNvPr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95;p34">
              <a:extLst>
                <a:ext uri="{FF2B5EF4-FFF2-40B4-BE49-F238E27FC236}">
                  <a16:creationId xmlns:a16="http://schemas.microsoft.com/office/drawing/2014/main" id="{6DC664F6-0B19-4BB7-94B0-75431FD9EBE8}"/>
                </a:ext>
              </a:extLst>
            </p:cNvPr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96;p34">
              <a:extLst>
                <a:ext uri="{FF2B5EF4-FFF2-40B4-BE49-F238E27FC236}">
                  <a16:creationId xmlns:a16="http://schemas.microsoft.com/office/drawing/2014/main" id="{3880375A-B0D2-4F95-9BB8-23631C6B407D}"/>
                </a:ext>
              </a:extLst>
            </p:cNvPr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397;p34">
              <a:extLst>
                <a:ext uri="{FF2B5EF4-FFF2-40B4-BE49-F238E27FC236}">
                  <a16:creationId xmlns:a16="http://schemas.microsoft.com/office/drawing/2014/main" id="{B77228E4-88D1-4BF6-9314-D293A8B1B23A}"/>
                </a:ext>
              </a:extLst>
            </p:cNvPr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398;p34">
              <a:extLst>
                <a:ext uri="{FF2B5EF4-FFF2-40B4-BE49-F238E27FC236}">
                  <a16:creationId xmlns:a16="http://schemas.microsoft.com/office/drawing/2014/main" id="{E6E8BE34-1A20-46A1-9C1A-FAB3DD4206F3}"/>
                </a:ext>
              </a:extLst>
            </p:cNvPr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99;p34">
              <a:extLst>
                <a:ext uri="{FF2B5EF4-FFF2-40B4-BE49-F238E27FC236}">
                  <a16:creationId xmlns:a16="http://schemas.microsoft.com/office/drawing/2014/main" id="{0DF24998-BCBA-4CCD-9F32-78AC1C9A0C60}"/>
                </a:ext>
              </a:extLst>
            </p:cNvPr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400;p34">
              <a:extLst>
                <a:ext uri="{FF2B5EF4-FFF2-40B4-BE49-F238E27FC236}">
                  <a16:creationId xmlns:a16="http://schemas.microsoft.com/office/drawing/2014/main" id="{7C300750-D98C-4A53-BD45-AE42BF8D256B}"/>
                </a:ext>
              </a:extLst>
            </p:cNvPr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401;p34">
              <a:extLst>
                <a:ext uri="{FF2B5EF4-FFF2-40B4-BE49-F238E27FC236}">
                  <a16:creationId xmlns:a16="http://schemas.microsoft.com/office/drawing/2014/main" id="{5A607AA3-9943-4067-9EB5-9B02FD034668}"/>
                </a:ext>
              </a:extLst>
            </p:cNvPr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402;p34">
              <a:extLst>
                <a:ext uri="{FF2B5EF4-FFF2-40B4-BE49-F238E27FC236}">
                  <a16:creationId xmlns:a16="http://schemas.microsoft.com/office/drawing/2014/main" id="{EFA429B2-4D76-4E4B-BECD-0C15D2F2EDDF}"/>
                </a:ext>
              </a:extLst>
            </p:cNvPr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403;p34">
              <a:extLst>
                <a:ext uri="{FF2B5EF4-FFF2-40B4-BE49-F238E27FC236}">
                  <a16:creationId xmlns:a16="http://schemas.microsoft.com/office/drawing/2014/main" id="{763AF85C-5CCA-41DA-A2F2-2FA1D0208FAF}"/>
                </a:ext>
              </a:extLst>
            </p:cNvPr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404;p34">
              <a:extLst>
                <a:ext uri="{FF2B5EF4-FFF2-40B4-BE49-F238E27FC236}">
                  <a16:creationId xmlns:a16="http://schemas.microsoft.com/office/drawing/2014/main" id="{F1B252B1-0DDB-4FD9-A22F-BE63AAD1AC32}"/>
                </a:ext>
              </a:extLst>
            </p:cNvPr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05;p34">
              <a:extLst>
                <a:ext uri="{FF2B5EF4-FFF2-40B4-BE49-F238E27FC236}">
                  <a16:creationId xmlns:a16="http://schemas.microsoft.com/office/drawing/2014/main" id="{CD6C39F3-B5FB-468B-9A31-ED40849AC7D4}"/>
                </a:ext>
              </a:extLst>
            </p:cNvPr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06;p34">
              <a:extLst>
                <a:ext uri="{FF2B5EF4-FFF2-40B4-BE49-F238E27FC236}">
                  <a16:creationId xmlns:a16="http://schemas.microsoft.com/office/drawing/2014/main" id="{A1A680D2-0654-4EB2-86E1-15E2F2A429DB}"/>
                </a:ext>
              </a:extLst>
            </p:cNvPr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07;p34">
              <a:extLst>
                <a:ext uri="{FF2B5EF4-FFF2-40B4-BE49-F238E27FC236}">
                  <a16:creationId xmlns:a16="http://schemas.microsoft.com/office/drawing/2014/main" id="{46ED6483-DF74-49A2-AFAD-C1CAAD8A283E}"/>
                </a:ext>
              </a:extLst>
            </p:cNvPr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08;p34">
              <a:extLst>
                <a:ext uri="{FF2B5EF4-FFF2-40B4-BE49-F238E27FC236}">
                  <a16:creationId xmlns:a16="http://schemas.microsoft.com/office/drawing/2014/main" id="{3D638D6C-3D53-46FB-8D6E-B552C2D6A071}"/>
                </a:ext>
              </a:extLst>
            </p:cNvPr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09;p34">
              <a:extLst>
                <a:ext uri="{FF2B5EF4-FFF2-40B4-BE49-F238E27FC236}">
                  <a16:creationId xmlns:a16="http://schemas.microsoft.com/office/drawing/2014/main" id="{3591A617-D97D-47B5-9C9F-6AE0C88BFC85}"/>
                </a:ext>
              </a:extLst>
            </p:cNvPr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10;p34">
              <a:extLst>
                <a:ext uri="{FF2B5EF4-FFF2-40B4-BE49-F238E27FC236}">
                  <a16:creationId xmlns:a16="http://schemas.microsoft.com/office/drawing/2014/main" id="{87C9192A-9FD6-425D-8B0A-F6935BAF10C5}"/>
                </a:ext>
              </a:extLst>
            </p:cNvPr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11;p34">
              <a:extLst>
                <a:ext uri="{FF2B5EF4-FFF2-40B4-BE49-F238E27FC236}">
                  <a16:creationId xmlns:a16="http://schemas.microsoft.com/office/drawing/2014/main" id="{432BED80-2116-4268-858D-D7E31BB7CA00}"/>
                </a:ext>
              </a:extLst>
            </p:cNvPr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12;p34">
              <a:extLst>
                <a:ext uri="{FF2B5EF4-FFF2-40B4-BE49-F238E27FC236}">
                  <a16:creationId xmlns:a16="http://schemas.microsoft.com/office/drawing/2014/main" id="{46E41D91-02E0-4826-8310-912B8AF5C35F}"/>
                </a:ext>
              </a:extLst>
            </p:cNvPr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13;p34">
              <a:extLst>
                <a:ext uri="{FF2B5EF4-FFF2-40B4-BE49-F238E27FC236}">
                  <a16:creationId xmlns:a16="http://schemas.microsoft.com/office/drawing/2014/main" id="{CA6B82DF-1833-40C6-B110-71CD537BB216}"/>
                </a:ext>
              </a:extLst>
            </p:cNvPr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14;p34">
              <a:extLst>
                <a:ext uri="{FF2B5EF4-FFF2-40B4-BE49-F238E27FC236}">
                  <a16:creationId xmlns:a16="http://schemas.microsoft.com/office/drawing/2014/main" id="{263DEEDC-2E94-45F7-8AE9-744E2A968422}"/>
                </a:ext>
              </a:extLst>
            </p:cNvPr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415;p34">
              <a:extLst>
                <a:ext uri="{FF2B5EF4-FFF2-40B4-BE49-F238E27FC236}">
                  <a16:creationId xmlns:a16="http://schemas.microsoft.com/office/drawing/2014/main" id="{78ADAA53-08AE-4FB0-80D7-9592600F719A}"/>
                </a:ext>
              </a:extLst>
            </p:cNvPr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416;p34">
              <a:extLst>
                <a:ext uri="{FF2B5EF4-FFF2-40B4-BE49-F238E27FC236}">
                  <a16:creationId xmlns:a16="http://schemas.microsoft.com/office/drawing/2014/main" id="{EC732AC5-069E-4DAE-B8D4-3ED495D3F9DC}"/>
                </a:ext>
              </a:extLst>
            </p:cNvPr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417;p34">
              <a:extLst>
                <a:ext uri="{FF2B5EF4-FFF2-40B4-BE49-F238E27FC236}">
                  <a16:creationId xmlns:a16="http://schemas.microsoft.com/office/drawing/2014/main" id="{57AC58AB-9022-4354-A996-72ED430FF7BA}"/>
                </a:ext>
              </a:extLst>
            </p:cNvPr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418;p34">
              <a:extLst>
                <a:ext uri="{FF2B5EF4-FFF2-40B4-BE49-F238E27FC236}">
                  <a16:creationId xmlns:a16="http://schemas.microsoft.com/office/drawing/2014/main" id="{F04FEDB1-D7F0-42E0-A7FF-EAAB719D67CB}"/>
                </a:ext>
              </a:extLst>
            </p:cNvPr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419;p34">
              <a:extLst>
                <a:ext uri="{FF2B5EF4-FFF2-40B4-BE49-F238E27FC236}">
                  <a16:creationId xmlns:a16="http://schemas.microsoft.com/office/drawing/2014/main" id="{2729749F-EA4B-44DD-B66A-EAEE4811E185}"/>
                </a:ext>
              </a:extLst>
            </p:cNvPr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420;p34">
              <a:extLst>
                <a:ext uri="{FF2B5EF4-FFF2-40B4-BE49-F238E27FC236}">
                  <a16:creationId xmlns:a16="http://schemas.microsoft.com/office/drawing/2014/main" id="{246A0B47-38D8-4019-B1AF-F73C8DB3802E}"/>
                </a:ext>
              </a:extLst>
            </p:cNvPr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421;p34">
              <a:extLst>
                <a:ext uri="{FF2B5EF4-FFF2-40B4-BE49-F238E27FC236}">
                  <a16:creationId xmlns:a16="http://schemas.microsoft.com/office/drawing/2014/main" id="{052A173E-BA26-4477-BF27-9067C30D0C20}"/>
                </a:ext>
              </a:extLst>
            </p:cNvPr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422;p34">
              <a:extLst>
                <a:ext uri="{FF2B5EF4-FFF2-40B4-BE49-F238E27FC236}">
                  <a16:creationId xmlns:a16="http://schemas.microsoft.com/office/drawing/2014/main" id="{BC853B27-B3D8-49CC-8019-4A7326EA3B2D}"/>
                </a:ext>
              </a:extLst>
            </p:cNvPr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423;p34">
              <a:extLst>
                <a:ext uri="{FF2B5EF4-FFF2-40B4-BE49-F238E27FC236}">
                  <a16:creationId xmlns:a16="http://schemas.microsoft.com/office/drawing/2014/main" id="{A9B7E1E7-78C6-4F0E-B615-8482188EB896}"/>
                </a:ext>
              </a:extLst>
            </p:cNvPr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424;p34">
              <a:extLst>
                <a:ext uri="{FF2B5EF4-FFF2-40B4-BE49-F238E27FC236}">
                  <a16:creationId xmlns:a16="http://schemas.microsoft.com/office/drawing/2014/main" id="{CE4F2F46-0CC3-4B33-8E95-A4289C6A1603}"/>
                </a:ext>
              </a:extLst>
            </p:cNvPr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425;p34">
              <a:extLst>
                <a:ext uri="{FF2B5EF4-FFF2-40B4-BE49-F238E27FC236}">
                  <a16:creationId xmlns:a16="http://schemas.microsoft.com/office/drawing/2014/main" id="{C0C7E1D3-0F7B-48A4-90DA-157ECA4D2E97}"/>
                </a:ext>
              </a:extLst>
            </p:cNvPr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426;p34">
              <a:extLst>
                <a:ext uri="{FF2B5EF4-FFF2-40B4-BE49-F238E27FC236}">
                  <a16:creationId xmlns:a16="http://schemas.microsoft.com/office/drawing/2014/main" id="{833B5F3B-01CA-4477-9C0E-6EC5C1BCA4C9}"/>
                </a:ext>
              </a:extLst>
            </p:cNvPr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427;p34">
              <a:extLst>
                <a:ext uri="{FF2B5EF4-FFF2-40B4-BE49-F238E27FC236}">
                  <a16:creationId xmlns:a16="http://schemas.microsoft.com/office/drawing/2014/main" id="{4D93A69E-3190-4E3B-A363-02DDEE43858E}"/>
                </a:ext>
              </a:extLst>
            </p:cNvPr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428;p34">
              <a:extLst>
                <a:ext uri="{FF2B5EF4-FFF2-40B4-BE49-F238E27FC236}">
                  <a16:creationId xmlns:a16="http://schemas.microsoft.com/office/drawing/2014/main" id="{7DACD216-EBF9-4A3D-8509-E0938F79286A}"/>
                </a:ext>
              </a:extLst>
            </p:cNvPr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429;p34">
              <a:extLst>
                <a:ext uri="{FF2B5EF4-FFF2-40B4-BE49-F238E27FC236}">
                  <a16:creationId xmlns:a16="http://schemas.microsoft.com/office/drawing/2014/main" id="{2A90C41A-D5D9-4A21-9F86-B391E66ED54E}"/>
                </a:ext>
              </a:extLst>
            </p:cNvPr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430;p34">
              <a:extLst>
                <a:ext uri="{FF2B5EF4-FFF2-40B4-BE49-F238E27FC236}">
                  <a16:creationId xmlns:a16="http://schemas.microsoft.com/office/drawing/2014/main" id="{D873CF98-C1E8-4837-9768-6BA966975D63}"/>
                </a:ext>
              </a:extLst>
            </p:cNvPr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31;p34">
              <a:extLst>
                <a:ext uri="{FF2B5EF4-FFF2-40B4-BE49-F238E27FC236}">
                  <a16:creationId xmlns:a16="http://schemas.microsoft.com/office/drawing/2014/main" id="{EA1E169A-3D35-47F3-835B-FE31583DB494}"/>
                </a:ext>
              </a:extLst>
            </p:cNvPr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32;p34">
              <a:extLst>
                <a:ext uri="{FF2B5EF4-FFF2-40B4-BE49-F238E27FC236}">
                  <a16:creationId xmlns:a16="http://schemas.microsoft.com/office/drawing/2014/main" id="{D0B41183-1C2E-488A-83B4-2E9E6AE15C7B}"/>
                </a:ext>
              </a:extLst>
            </p:cNvPr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33;p34">
              <a:extLst>
                <a:ext uri="{FF2B5EF4-FFF2-40B4-BE49-F238E27FC236}">
                  <a16:creationId xmlns:a16="http://schemas.microsoft.com/office/drawing/2014/main" id="{C570FD52-310E-4BFC-B827-4C3FCC1B018A}"/>
                </a:ext>
              </a:extLst>
            </p:cNvPr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34;p34">
              <a:extLst>
                <a:ext uri="{FF2B5EF4-FFF2-40B4-BE49-F238E27FC236}">
                  <a16:creationId xmlns:a16="http://schemas.microsoft.com/office/drawing/2014/main" id="{DFB369D6-0D63-4A7B-B8E5-0B3A0FD5AE09}"/>
                </a:ext>
              </a:extLst>
            </p:cNvPr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35;p34">
              <a:extLst>
                <a:ext uri="{FF2B5EF4-FFF2-40B4-BE49-F238E27FC236}">
                  <a16:creationId xmlns:a16="http://schemas.microsoft.com/office/drawing/2014/main" id="{DD2513D5-33EA-4D53-8BF7-0A3D94E5B36B}"/>
                </a:ext>
              </a:extLst>
            </p:cNvPr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36;p34">
              <a:extLst>
                <a:ext uri="{FF2B5EF4-FFF2-40B4-BE49-F238E27FC236}">
                  <a16:creationId xmlns:a16="http://schemas.microsoft.com/office/drawing/2014/main" id="{186B7246-78CD-4406-B0D8-D846DE2CDFDD}"/>
                </a:ext>
              </a:extLst>
            </p:cNvPr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37;p34">
              <a:extLst>
                <a:ext uri="{FF2B5EF4-FFF2-40B4-BE49-F238E27FC236}">
                  <a16:creationId xmlns:a16="http://schemas.microsoft.com/office/drawing/2014/main" id="{DF0BD42F-C168-4C58-85E7-D4B78337FFC8}"/>
                </a:ext>
              </a:extLst>
            </p:cNvPr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38;p34">
              <a:extLst>
                <a:ext uri="{FF2B5EF4-FFF2-40B4-BE49-F238E27FC236}">
                  <a16:creationId xmlns:a16="http://schemas.microsoft.com/office/drawing/2014/main" id="{CAD703D7-E633-4060-8F85-91DCC8D8A809}"/>
                </a:ext>
              </a:extLst>
            </p:cNvPr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39;p34">
              <a:extLst>
                <a:ext uri="{FF2B5EF4-FFF2-40B4-BE49-F238E27FC236}">
                  <a16:creationId xmlns:a16="http://schemas.microsoft.com/office/drawing/2014/main" id="{2772E3C4-9D65-46B2-B9DA-FBD08D11BC67}"/>
                </a:ext>
              </a:extLst>
            </p:cNvPr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40;p34">
              <a:extLst>
                <a:ext uri="{FF2B5EF4-FFF2-40B4-BE49-F238E27FC236}">
                  <a16:creationId xmlns:a16="http://schemas.microsoft.com/office/drawing/2014/main" id="{4314E070-DFBE-44FE-A365-C6985CFF3E59}"/>
                </a:ext>
              </a:extLst>
            </p:cNvPr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41;p34">
              <a:extLst>
                <a:ext uri="{FF2B5EF4-FFF2-40B4-BE49-F238E27FC236}">
                  <a16:creationId xmlns:a16="http://schemas.microsoft.com/office/drawing/2014/main" id="{073FCA11-C86C-4D16-89B4-F6A9A41C5580}"/>
                </a:ext>
              </a:extLst>
            </p:cNvPr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42;p34">
              <a:extLst>
                <a:ext uri="{FF2B5EF4-FFF2-40B4-BE49-F238E27FC236}">
                  <a16:creationId xmlns:a16="http://schemas.microsoft.com/office/drawing/2014/main" id="{06601E8C-D73B-46A8-B0C9-5A94DE2527C3}"/>
                </a:ext>
              </a:extLst>
            </p:cNvPr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43;p34">
              <a:extLst>
                <a:ext uri="{FF2B5EF4-FFF2-40B4-BE49-F238E27FC236}">
                  <a16:creationId xmlns:a16="http://schemas.microsoft.com/office/drawing/2014/main" id="{4767B418-064C-4FA4-B7E8-A2B07312891C}"/>
                </a:ext>
              </a:extLst>
            </p:cNvPr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44;p34">
              <a:extLst>
                <a:ext uri="{FF2B5EF4-FFF2-40B4-BE49-F238E27FC236}">
                  <a16:creationId xmlns:a16="http://schemas.microsoft.com/office/drawing/2014/main" id="{2297517F-2869-429C-9E48-277F50B1E8AA}"/>
                </a:ext>
              </a:extLst>
            </p:cNvPr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45;p34">
              <a:extLst>
                <a:ext uri="{FF2B5EF4-FFF2-40B4-BE49-F238E27FC236}">
                  <a16:creationId xmlns:a16="http://schemas.microsoft.com/office/drawing/2014/main" id="{13FFEBE1-73AE-46FB-9C6F-68A1A5D1AF12}"/>
                </a:ext>
              </a:extLst>
            </p:cNvPr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46;p34">
              <a:extLst>
                <a:ext uri="{FF2B5EF4-FFF2-40B4-BE49-F238E27FC236}">
                  <a16:creationId xmlns:a16="http://schemas.microsoft.com/office/drawing/2014/main" id="{E4B927A9-C345-485F-A73D-B30D1261423A}"/>
                </a:ext>
              </a:extLst>
            </p:cNvPr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792F6915-5ADB-4563-B28A-C935BF4D2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subTitle" idx="1"/>
          </p:nvPr>
        </p:nvSpPr>
        <p:spPr>
          <a:xfrm>
            <a:off x="584294" y="1121903"/>
            <a:ext cx="7919626" cy="63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The median is the middle value of a dataset when the data is arranged in ascending or descending order.</a:t>
            </a:r>
            <a:endParaRPr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EBD060-B3B6-48E6-8462-8307CE05EECE}"/>
              </a:ext>
            </a:extLst>
          </p:cNvPr>
          <p:cNvSpPr txBox="1"/>
          <p:nvPr/>
        </p:nvSpPr>
        <p:spPr>
          <a:xfrm>
            <a:off x="3891" y="253855"/>
            <a:ext cx="2321459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Median</a:t>
            </a:r>
            <a:endParaRPr lang="ko-KR" altLang="en-US" sz="48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C1DC227-0BD3-4FCE-A0EB-74E071C8B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Google Shape;342;p23">
            <a:extLst>
              <a:ext uri="{FF2B5EF4-FFF2-40B4-BE49-F238E27FC236}">
                <a16:creationId xmlns:a16="http://schemas.microsoft.com/office/drawing/2014/main" id="{11FD79F8-FA9E-4784-8D8D-3EE3117E9844}"/>
              </a:ext>
            </a:extLst>
          </p:cNvPr>
          <p:cNvSpPr txBox="1">
            <a:spLocks/>
          </p:cNvSpPr>
          <p:nvPr/>
        </p:nvSpPr>
        <p:spPr>
          <a:xfrm>
            <a:off x="584294" y="1633205"/>
            <a:ext cx="7919626" cy="6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sv-SE" sz="1400" b="1" dirty="0"/>
              <a:t>Example : </a:t>
            </a:r>
          </a:p>
          <a:p>
            <a:pPr marL="0" indent="0"/>
            <a:r>
              <a:rPr lang="en-US" sz="1400" dirty="0"/>
              <a:t>The median or middle value of the data 4, 7, 8, </a:t>
            </a:r>
            <a:r>
              <a:rPr lang="en-US" sz="1400" b="1" dirty="0"/>
              <a:t>9, </a:t>
            </a:r>
            <a:r>
              <a:rPr lang="en-US" sz="1400" dirty="0"/>
              <a:t>12, 15, 26 is 9.</a:t>
            </a:r>
            <a:r>
              <a:rPr lang="sv-SE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342;p23">
                <a:extLst>
                  <a:ext uri="{FF2B5EF4-FFF2-40B4-BE49-F238E27FC236}">
                    <a16:creationId xmlns:a16="http://schemas.microsoft.com/office/drawing/2014/main" id="{38D2D4C8-4669-48F5-A63A-B08EAAD51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294" y="2144507"/>
                <a:ext cx="7919626" cy="1129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When the number of data points is even, the median of the data can be found by adding the two middle terms and then dividing the result by 2.</a:t>
                </a:r>
                <a:endParaRPr lang="sv-SE" sz="1400" dirty="0"/>
              </a:p>
              <a:p>
                <a:pPr marL="0" indent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sv-SE" sz="1400" dirty="0"/>
              </a:p>
            </p:txBody>
          </p:sp>
        </mc:Choice>
        <mc:Fallback>
          <p:sp>
            <p:nvSpPr>
              <p:cNvPr id="81" name="Google Shape;342;p23">
                <a:extLst>
                  <a:ext uri="{FF2B5EF4-FFF2-40B4-BE49-F238E27FC236}">
                    <a16:creationId xmlns:a16="http://schemas.microsoft.com/office/drawing/2014/main" id="{38D2D4C8-4669-48F5-A63A-B08EAAD5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94" y="2144507"/>
                <a:ext cx="7919626" cy="1129045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Google Shape;342;p23">
                <a:extLst>
                  <a:ext uri="{FF2B5EF4-FFF2-40B4-BE49-F238E27FC236}">
                    <a16:creationId xmlns:a16="http://schemas.microsoft.com/office/drawing/2014/main" id="{1134ED3E-6AC9-4C1A-9B0E-8A35C4788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294" y="3116176"/>
                <a:ext cx="7919626" cy="1053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The formula for the median of grouped data is:</a:t>
                </a:r>
              </a:p>
              <a:p>
                <a:pPr marL="0" indent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𝑀𝑒</m:t>
                      </m:r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v-SE" sz="1400" dirty="0"/>
              </a:p>
            </p:txBody>
          </p:sp>
        </mc:Choice>
        <mc:Fallback>
          <p:sp>
            <p:nvSpPr>
              <p:cNvPr id="82" name="Google Shape;342;p23">
                <a:extLst>
                  <a:ext uri="{FF2B5EF4-FFF2-40B4-BE49-F238E27FC236}">
                    <a16:creationId xmlns:a16="http://schemas.microsoft.com/office/drawing/2014/main" id="{1134ED3E-6AC9-4C1A-9B0E-8A35C478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94" y="3116176"/>
                <a:ext cx="7919626" cy="1053488"/>
              </a:xfrm>
              <a:prstGeom prst="rect">
                <a:avLst/>
              </a:prstGeom>
              <a:blipFill>
                <a:blip r:embed="rId5"/>
                <a:stretch>
                  <a:fillRect l="-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Google Shape;342;p23">
                <a:extLst>
                  <a:ext uri="{FF2B5EF4-FFF2-40B4-BE49-F238E27FC236}">
                    <a16:creationId xmlns:a16="http://schemas.microsoft.com/office/drawing/2014/main" id="{EA92F037-5354-4C66-B3DF-A3BD12973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231" y="4083210"/>
                <a:ext cx="7919626" cy="868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numCol="2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dirty="0"/>
                  <a:t> = banyak data</a:t>
                </a:r>
                <a:endParaRPr lang="en-ID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d-ID" dirty="0"/>
                  <a:t> = batas bawah kelas</a:t>
                </a: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id-ID" dirty="0"/>
                  <a:t>median (batas bawah -0,5)</a:t>
                </a: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= frekuensi kelas median</a:t>
                </a:r>
                <a:endParaRPr lang="en-ID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d-ID" dirty="0"/>
                  <a:t> = panjang kelas</a:t>
                </a:r>
                <a:r>
                  <a:rPr lang="en-US" dirty="0"/>
                  <a:t>		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d-ID" dirty="0"/>
                  <a:t> = jumlah frekuensi kelas sebelum kelas median</a:t>
                </a:r>
                <a:endParaRPr lang="en-ID" dirty="0"/>
              </a:p>
              <a:p>
                <a:pPr marL="0" indent="0">
                  <a:spcBef>
                    <a:spcPts val="300"/>
                  </a:spcBef>
                  <a:spcAft>
                    <a:spcPts val="300"/>
                  </a:spcAft>
                </a:pPr>
                <a:endParaRPr lang="sv-SE" sz="1400" dirty="0"/>
              </a:p>
            </p:txBody>
          </p:sp>
        </mc:Choice>
        <mc:Fallback xmlns="">
          <p:sp>
            <p:nvSpPr>
              <p:cNvPr id="83" name="Google Shape;342;p23">
                <a:extLst>
                  <a:ext uri="{FF2B5EF4-FFF2-40B4-BE49-F238E27FC236}">
                    <a16:creationId xmlns:a16="http://schemas.microsoft.com/office/drawing/2014/main" id="{EA92F037-5354-4C66-B3DF-A3BD1297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31" y="4083210"/>
                <a:ext cx="7919626" cy="868048"/>
              </a:xfrm>
              <a:prstGeom prst="rect">
                <a:avLst/>
              </a:prstGeom>
              <a:blipFill>
                <a:blip r:embed="rId7"/>
                <a:stretch>
                  <a:fillRect b="-12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build="p"/>
      <p:bldP spid="74" grpId="0" animBg="1"/>
      <p:bldP spid="80" grpId="0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Google Shape;342;p2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2728737" y="1208473"/>
                <a:ext cx="3195813" cy="19187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sz="1400" dirty="0"/>
                  <a:t>The location of the median is 1⁄2 of all data = 𝑛/2 or 1⁄2 ×100=50 (see cumulative frequency). So the median will lie in the fifth interval class.</a:t>
                </a:r>
              </a:p>
              <a:p>
                <a:pPr marL="0" indent="0" algn="just">
                  <a:lnSpc>
                    <a:spcPct val="110000"/>
                  </a:lnSpc>
                </a:pPr>
                <a:r>
                  <a:rPr lang="en-US" sz="1400" dirty="0"/>
                  <a:t>So that,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𝑀𝑒</m:t>
                      </m:r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=68,5+6</m:t>
                      </m:r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50−46</m:t>
                              </m:r>
                            </m:num>
                            <m:den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den>
                          </m:f>
                        </m:e>
                      </m:d>
                      <m:r>
                        <a:rPr lang="id-ID" sz="1400" i="1">
                          <a:latin typeface="Cambria Math" panose="02040503050406030204" pitchFamily="18" charset="0"/>
                        </a:rPr>
                        <m:t>=68,5+0,774=69,27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>
          <p:sp>
            <p:nvSpPr>
              <p:cNvPr id="342" name="Google Shape;342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28737" y="1208473"/>
                <a:ext cx="3195813" cy="1918775"/>
              </a:xfrm>
              <a:prstGeom prst="rect">
                <a:avLst/>
              </a:prstGeom>
              <a:blipFill>
                <a:blip r:embed="rId3"/>
                <a:stretch>
                  <a:fillRect l="-573" r="-573" b="-603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0DEBD060-B3B6-48E6-8462-8307CE05EECE}"/>
              </a:ext>
            </a:extLst>
          </p:cNvPr>
          <p:cNvSpPr txBox="1"/>
          <p:nvPr/>
        </p:nvSpPr>
        <p:spPr>
          <a:xfrm>
            <a:off x="3891" y="253855"/>
            <a:ext cx="2321459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Median</a:t>
            </a:r>
            <a:endParaRPr lang="ko-KR" altLang="en-US" sz="48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C1DC227-0BD3-4FCE-A0EB-74E071C8B8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1903A262-C3F3-4CFB-AB07-A3671007AB70}"/>
              </a:ext>
            </a:extLst>
          </p:cNvPr>
          <p:cNvSpPr txBox="1">
            <a:spLocks/>
          </p:cNvSpPr>
          <p:nvPr/>
        </p:nvSpPr>
        <p:spPr>
          <a:xfrm>
            <a:off x="2561707" y="389160"/>
            <a:ext cx="3964800" cy="630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example</a:t>
            </a:r>
            <a:endParaRPr lang="en-ID"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1" name="Google Shape;342;p23">
            <a:extLst>
              <a:ext uri="{FF2B5EF4-FFF2-40B4-BE49-F238E27FC236}">
                <a16:creationId xmlns:a16="http://schemas.microsoft.com/office/drawing/2014/main" id="{091D2680-E17C-4FB8-9DC3-C80A587DDFD2}"/>
              </a:ext>
            </a:extLst>
          </p:cNvPr>
          <p:cNvSpPr txBox="1">
            <a:spLocks/>
          </p:cNvSpPr>
          <p:nvPr/>
        </p:nvSpPr>
        <p:spPr>
          <a:xfrm>
            <a:off x="3652104" y="488158"/>
            <a:ext cx="1949520" cy="6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sv-SE" sz="1800" dirty="0"/>
              <a:t>(group data)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4A9829E6-CE49-481F-B02A-4DBA554DB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817314"/>
                  </p:ext>
                </p:extLst>
              </p:nvPr>
            </p:nvGraphicFramePr>
            <p:xfrm>
              <a:off x="491249" y="1237155"/>
              <a:ext cx="2150351" cy="26539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813727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412254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  <a:gridCol w="924370">
                      <a:extLst>
                        <a:ext uri="{9D8B030D-6E8A-4147-A177-3AD203B41FA5}">
                          <a16:colId xmlns:a16="http://schemas.microsoft.com/office/drawing/2014/main" val="2223956877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Value </a:t>
                          </a:r>
                          <a:endParaRPr lang="en-ID" sz="1200" b="1" dirty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dirty="0" smtClean="0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oMath>
                          </a14:m>
                          <a:r>
                            <a:rPr lang="en-ID" sz="12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 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4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8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16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46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77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97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99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100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4A9829E6-CE49-481F-B02A-4DBA554DB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817314"/>
                  </p:ext>
                </p:extLst>
              </p:nvPr>
            </p:nvGraphicFramePr>
            <p:xfrm>
              <a:off x="491249" y="1237155"/>
              <a:ext cx="2150351" cy="26539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813727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412254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  <a:gridCol w="924370">
                      <a:extLst>
                        <a:ext uri="{9D8B030D-6E8A-4147-A177-3AD203B41FA5}">
                          <a16:colId xmlns:a16="http://schemas.microsoft.com/office/drawing/2014/main" val="2223956877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Value </a:t>
                          </a:r>
                          <a:endParaRPr lang="en-ID" sz="1200" b="1" dirty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529" t="-2083" r="-226471" b="-83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3553" t="-2083" r="-1316" b="-835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4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8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16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46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77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97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99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200" dirty="0">
                              <a:effectLst/>
                            </a:rPr>
                            <a:t>100</a:t>
                          </a:r>
                          <a:endParaRPr lang="en-ID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AAF9322-A026-DBBB-C0DA-16B6B1792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520" y="999127"/>
            <a:ext cx="3069367" cy="32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>
            <a:spLocks noGrp="1"/>
          </p:cNvSpPr>
          <p:nvPr>
            <p:ph type="ctrTitle" idx="4"/>
          </p:nvPr>
        </p:nvSpPr>
        <p:spPr>
          <a:xfrm>
            <a:off x="1789340" y="50575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4000" b="1" dirty="0"/>
              <a:t>Question 1</a:t>
            </a:r>
            <a:endParaRPr sz="4000" b="1" dirty="0"/>
          </a:p>
        </p:txBody>
      </p:sp>
      <p:sp>
        <p:nvSpPr>
          <p:cNvPr id="597" name="Google Shape;597;p28"/>
          <p:cNvSpPr txBox="1">
            <a:spLocks noGrp="1"/>
          </p:cNvSpPr>
          <p:nvPr>
            <p:ph type="subTitle" idx="14"/>
          </p:nvPr>
        </p:nvSpPr>
        <p:spPr>
          <a:xfrm>
            <a:off x="813309" y="1367289"/>
            <a:ext cx="7484024" cy="438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/>
              <a:t>Determine the mean, median, and mode of the following data.</a:t>
            </a:r>
            <a:endParaRPr sz="1400" dirty="0"/>
          </a:p>
        </p:txBody>
      </p:sp>
      <p:grpSp>
        <p:nvGrpSpPr>
          <p:cNvPr id="599" name="Google Shape;599;p28"/>
          <p:cNvGrpSpPr/>
          <p:nvPr/>
        </p:nvGrpSpPr>
        <p:grpSpPr>
          <a:xfrm>
            <a:off x="6570389" y="3603445"/>
            <a:ext cx="2092411" cy="1540055"/>
            <a:chOff x="250900" y="238125"/>
            <a:chExt cx="7114625" cy="5236500"/>
          </a:xfrm>
        </p:grpSpPr>
        <p:sp>
          <p:nvSpPr>
            <p:cNvPr id="600" name="Google Shape;600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Table 3">
                <a:extLst>
                  <a:ext uri="{FF2B5EF4-FFF2-40B4-BE49-F238E27FC236}">
                    <a16:creationId xmlns:a16="http://schemas.microsoft.com/office/drawing/2014/main" id="{08E6DC15-2585-4937-8FBE-D03D45FB3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572927"/>
                  </p:ext>
                </p:extLst>
              </p:nvPr>
            </p:nvGraphicFramePr>
            <p:xfrm>
              <a:off x="2153515" y="1844329"/>
              <a:ext cx="1638236" cy="1845231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sz="12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 – 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 – 14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15 – 19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 – 24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 – 29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 – 34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4" name="Table 3">
                <a:extLst>
                  <a:ext uri="{FF2B5EF4-FFF2-40B4-BE49-F238E27FC236}">
                    <a16:creationId xmlns:a16="http://schemas.microsoft.com/office/drawing/2014/main" id="{08E6DC15-2585-4937-8FBE-D03D45FB3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572927"/>
                  </p:ext>
                </p:extLst>
              </p:nvPr>
            </p:nvGraphicFramePr>
            <p:xfrm>
              <a:off x="2153515" y="1844329"/>
              <a:ext cx="1638236" cy="1845231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9" t="-2083" r="-51955" b="-5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7802" t="-2083" r="-2198" b="-5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 – 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 – 14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15 – 19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 – 24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 – 29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 – 34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5" name="Picture 84">
            <a:extLst>
              <a:ext uri="{FF2B5EF4-FFF2-40B4-BE49-F238E27FC236}">
                <a16:creationId xmlns:a16="http://schemas.microsoft.com/office/drawing/2014/main" id="{52820194-26A4-4EE4-9033-A3FC5CBEB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9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>
            <a:spLocks noGrp="1"/>
          </p:cNvSpPr>
          <p:nvPr>
            <p:ph type="ctrTitle" idx="4"/>
          </p:nvPr>
        </p:nvSpPr>
        <p:spPr>
          <a:xfrm>
            <a:off x="1789340" y="50575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QUESTION </a:t>
            </a:r>
            <a:r>
              <a:rPr lang="id-ID" sz="4000" b="1" dirty="0"/>
              <a:t>2</a:t>
            </a:r>
            <a:endParaRPr sz="4000" b="1" dirty="0"/>
          </a:p>
        </p:txBody>
      </p:sp>
      <p:grpSp>
        <p:nvGrpSpPr>
          <p:cNvPr id="599" name="Google Shape;599;p28"/>
          <p:cNvGrpSpPr/>
          <p:nvPr/>
        </p:nvGrpSpPr>
        <p:grpSpPr>
          <a:xfrm>
            <a:off x="6570389" y="3603445"/>
            <a:ext cx="2092411" cy="1540055"/>
            <a:chOff x="250900" y="238125"/>
            <a:chExt cx="7114625" cy="5236500"/>
          </a:xfrm>
        </p:grpSpPr>
        <p:sp>
          <p:nvSpPr>
            <p:cNvPr id="600" name="Google Shape;600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2820194-26A4-4EE4-9033-A3FC5CBEB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5C9C59-8181-D427-C873-2D27E538ED4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Google Shape;342;p23">
            <a:extLst>
              <a:ext uri="{FF2B5EF4-FFF2-40B4-BE49-F238E27FC236}">
                <a16:creationId xmlns:a16="http://schemas.microsoft.com/office/drawing/2014/main" id="{4F6AF55C-2D1F-6630-9DB3-8815D46BC8A0}"/>
              </a:ext>
            </a:extLst>
          </p:cNvPr>
          <p:cNvSpPr txBox="1">
            <a:spLocks/>
          </p:cNvSpPr>
          <p:nvPr/>
        </p:nvSpPr>
        <p:spPr>
          <a:xfrm>
            <a:off x="584294" y="1633205"/>
            <a:ext cx="7919626" cy="6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1400" dirty="0"/>
              <a:t>Give 3 examples and explain each of the benefits of mean, median and mode in everyday life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9812272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>
            <a:spLocks noGrp="1"/>
          </p:cNvSpPr>
          <p:nvPr>
            <p:ph type="ctrTitle" idx="4"/>
          </p:nvPr>
        </p:nvSpPr>
        <p:spPr>
          <a:xfrm>
            <a:off x="1789340" y="50575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QUESTION </a:t>
            </a:r>
            <a:r>
              <a:rPr lang="id-ID" sz="4000" b="1" dirty="0"/>
              <a:t>3</a:t>
            </a:r>
            <a:endParaRPr sz="4000" b="1" dirty="0"/>
          </a:p>
        </p:txBody>
      </p:sp>
      <p:grpSp>
        <p:nvGrpSpPr>
          <p:cNvPr id="599" name="Google Shape;599;p28"/>
          <p:cNvGrpSpPr/>
          <p:nvPr/>
        </p:nvGrpSpPr>
        <p:grpSpPr>
          <a:xfrm>
            <a:off x="6570389" y="3603445"/>
            <a:ext cx="2092411" cy="1540055"/>
            <a:chOff x="250900" y="238125"/>
            <a:chExt cx="7114625" cy="5236500"/>
          </a:xfrm>
        </p:grpSpPr>
        <p:sp>
          <p:nvSpPr>
            <p:cNvPr id="600" name="Google Shape;600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2820194-26A4-4EE4-9033-A3FC5CBEB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5C9C59-8181-D427-C873-2D27E538ED4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FDB55-AE5B-544E-6E00-D32A3839C4CE}"/>
              </a:ext>
            </a:extLst>
          </p:cNvPr>
          <p:cNvSpPr txBox="1"/>
          <p:nvPr/>
        </p:nvSpPr>
        <p:spPr>
          <a:xfrm>
            <a:off x="825207" y="110853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/>
              <a:t>Type the following code and calculate manually, is the result the same?</a:t>
            </a:r>
            <a:endParaRPr lang="sv-SE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50CCB-9C50-2D39-F9CB-144FDC65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83" y="1740319"/>
            <a:ext cx="4563065" cy="25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714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>
            <a:spLocks noGrp="1"/>
          </p:cNvSpPr>
          <p:nvPr>
            <p:ph type="ctrTitle" idx="4"/>
          </p:nvPr>
        </p:nvSpPr>
        <p:spPr>
          <a:xfrm>
            <a:off x="1789340" y="50575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QUESTION </a:t>
            </a:r>
            <a:r>
              <a:rPr lang="en-US" sz="4000" b="1" dirty="0"/>
              <a:t>4</a:t>
            </a:r>
            <a:endParaRPr sz="4000" b="1" dirty="0"/>
          </a:p>
        </p:txBody>
      </p:sp>
      <p:grpSp>
        <p:nvGrpSpPr>
          <p:cNvPr id="599" name="Google Shape;599;p28"/>
          <p:cNvGrpSpPr/>
          <p:nvPr/>
        </p:nvGrpSpPr>
        <p:grpSpPr>
          <a:xfrm>
            <a:off x="6570389" y="3603445"/>
            <a:ext cx="2092411" cy="1540055"/>
            <a:chOff x="250900" y="238125"/>
            <a:chExt cx="7114625" cy="5236500"/>
          </a:xfrm>
        </p:grpSpPr>
        <p:sp>
          <p:nvSpPr>
            <p:cNvPr id="600" name="Google Shape;600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2820194-26A4-4EE4-9033-A3FC5CBEB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5C9C59-8181-D427-C873-2D27E538ED4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B9EC1-1655-9208-1446-9804F9C4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00" y="1292300"/>
            <a:ext cx="5249949" cy="30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901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>
            <a:spLocks noGrp="1"/>
          </p:cNvSpPr>
          <p:nvPr>
            <p:ph type="ctrTitle" idx="4"/>
          </p:nvPr>
        </p:nvSpPr>
        <p:spPr>
          <a:xfrm>
            <a:off x="1789340" y="50575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QUESTION </a:t>
            </a:r>
            <a:r>
              <a:rPr lang="en-US" sz="4000" b="1" dirty="0"/>
              <a:t>5</a:t>
            </a:r>
            <a:endParaRPr sz="4000" b="1" dirty="0"/>
          </a:p>
        </p:txBody>
      </p:sp>
      <p:grpSp>
        <p:nvGrpSpPr>
          <p:cNvPr id="599" name="Google Shape;599;p28"/>
          <p:cNvGrpSpPr/>
          <p:nvPr/>
        </p:nvGrpSpPr>
        <p:grpSpPr>
          <a:xfrm>
            <a:off x="6570389" y="3603445"/>
            <a:ext cx="2092411" cy="1540055"/>
            <a:chOff x="250900" y="238125"/>
            <a:chExt cx="7114625" cy="5236500"/>
          </a:xfrm>
        </p:grpSpPr>
        <p:sp>
          <p:nvSpPr>
            <p:cNvPr id="600" name="Google Shape;600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2820194-26A4-4EE4-9033-A3FC5CBEB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5C9C59-8181-D427-C873-2D27E538ED4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1AB3D-B3BB-A00D-E0B8-2CBA2A0E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39" y="1545126"/>
            <a:ext cx="5134692" cy="310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45B78-4B36-7176-D148-80B7EE2D5CE6}"/>
              </a:ext>
            </a:extLst>
          </p:cNvPr>
          <p:cNvSpPr txBox="1"/>
          <p:nvPr/>
        </p:nvSpPr>
        <p:spPr>
          <a:xfrm>
            <a:off x="1408379" y="11472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Determine the mean and  median</a:t>
            </a:r>
          </a:p>
        </p:txBody>
      </p:sp>
    </p:spTree>
    <p:extLst>
      <p:ext uri="{BB962C8B-B14F-4D97-AF65-F5344CB8AC3E}">
        <p14:creationId xmlns:p14="http://schemas.microsoft.com/office/powerpoint/2010/main" val="304646864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DFB60-70F0-82CC-0FFD-A9F16323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8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0D0BC52-E01E-845E-4DFE-5BD3FB26E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EA897-7F9A-22BA-A43A-32467DDFE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6BD13-7502-3CF1-4275-B7674BC8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0" y="10850"/>
            <a:ext cx="8696299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6318E-5790-163E-118A-6DF009F31A94}"/>
              </a:ext>
            </a:extLst>
          </p:cNvPr>
          <p:cNvSpPr txBox="1"/>
          <p:nvPr/>
        </p:nvSpPr>
        <p:spPr>
          <a:xfrm>
            <a:off x="4714875" y="21529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https://dashboard.jabarprov.go.id/id/dashboard-pikobar/trace/statistik</a:t>
            </a:r>
          </a:p>
        </p:txBody>
      </p:sp>
    </p:spTree>
    <p:extLst>
      <p:ext uri="{BB962C8B-B14F-4D97-AF65-F5344CB8AC3E}">
        <p14:creationId xmlns:p14="http://schemas.microsoft.com/office/powerpoint/2010/main" val="22695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BECFF71-551C-6704-4489-5F37DE99B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5F514-2F70-9C0B-7B74-ABC18D3DC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3AD8-FCED-BE43-6FC4-C567A720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" y="0"/>
            <a:ext cx="900271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72931-D8DC-FC7F-111B-DF69DC3D6664}"/>
              </a:ext>
            </a:extLst>
          </p:cNvPr>
          <p:cNvSpPr txBox="1"/>
          <p:nvPr/>
        </p:nvSpPr>
        <p:spPr>
          <a:xfrm>
            <a:off x="1135659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https://www.bps.go.id/</a:t>
            </a:r>
          </a:p>
        </p:txBody>
      </p:sp>
    </p:spTree>
    <p:extLst>
      <p:ext uri="{BB962C8B-B14F-4D97-AF65-F5344CB8AC3E}">
        <p14:creationId xmlns:p14="http://schemas.microsoft.com/office/powerpoint/2010/main" val="136712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DDC0922-1658-FC68-7147-B6E3C204B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2483-BFD6-817E-EF18-01ADD5F0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0" y="192270"/>
            <a:ext cx="6472986" cy="47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6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>
            <a:extLst>
              <a:ext uri="{FF2B5EF4-FFF2-40B4-BE49-F238E27FC236}">
                <a16:creationId xmlns:a16="http://schemas.microsoft.com/office/drawing/2014/main" id="{B11118B2-938F-46BB-B1C0-6E1CED24491F}"/>
              </a:ext>
            </a:extLst>
          </p:cNvPr>
          <p:cNvGrpSpPr/>
          <p:nvPr/>
        </p:nvGrpSpPr>
        <p:grpSpPr>
          <a:xfrm>
            <a:off x="685435" y="1357168"/>
            <a:ext cx="7765151" cy="3181304"/>
            <a:chOff x="2589913" y="1492745"/>
            <a:chExt cx="6748694" cy="4724756"/>
          </a:xfrm>
        </p:grpSpPr>
        <p:sp>
          <p:nvSpPr>
            <p:cNvPr id="4" name="Round Single Corner Rectangle 4">
              <a:extLst>
                <a:ext uri="{FF2B5EF4-FFF2-40B4-BE49-F238E27FC236}">
                  <a16:creationId xmlns:a16="http://schemas.microsoft.com/office/drawing/2014/main" id="{837A93AD-6212-4A94-8710-98EB92BE1952}"/>
                </a:ext>
              </a:extLst>
            </p:cNvPr>
            <p:cNvSpPr/>
            <p:nvPr/>
          </p:nvSpPr>
          <p:spPr>
            <a:xfrm>
              <a:off x="6006478" y="1492745"/>
              <a:ext cx="3332129" cy="2285667"/>
            </a:xfrm>
            <a:prstGeom prst="round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5" name="Round Single Corner Rectangle 9">
              <a:extLst>
                <a:ext uri="{FF2B5EF4-FFF2-40B4-BE49-F238E27FC236}">
                  <a16:creationId xmlns:a16="http://schemas.microsoft.com/office/drawing/2014/main" id="{AB3B4F81-FCA3-4DE8-AB44-C01F95E3CD59}"/>
                </a:ext>
              </a:extLst>
            </p:cNvPr>
            <p:cNvSpPr/>
            <p:nvPr/>
          </p:nvSpPr>
          <p:spPr>
            <a:xfrm rot="10800000">
              <a:off x="2589914" y="3931834"/>
              <a:ext cx="3332129" cy="2285667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6" name="Round Single Corner Rectangle 10">
              <a:extLst>
                <a:ext uri="{FF2B5EF4-FFF2-40B4-BE49-F238E27FC236}">
                  <a16:creationId xmlns:a16="http://schemas.microsoft.com/office/drawing/2014/main" id="{7BD5135B-5531-4E63-8D62-C135AF2416D3}"/>
                </a:ext>
              </a:extLst>
            </p:cNvPr>
            <p:cNvSpPr/>
            <p:nvPr/>
          </p:nvSpPr>
          <p:spPr>
            <a:xfrm flipH="1">
              <a:off x="2589913" y="1492745"/>
              <a:ext cx="3332129" cy="2285667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7" name="Round Single Corner Rectangle 11">
              <a:extLst>
                <a:ext uri="{FF2B5EF4-FFF2-40B4-BE49-F238E27FC236}">
                  <a16:creationId xmlns:a16="http://schemas.microsoft.com/office/drawing/2014/main" id="{0FD73F51-49D0-4793-8D34-6DC76552F6A2}"/>
                </a:ext>
              </a:extLst>
            </p:cNvPr>
            <p:cNvSpPr/>
            <p:nvPr/>
          </p:nvSpPr>
          <p:spPr>
            <a:xfrm rot="10800000" flipH="1">
              <a:off x="6006478" y="3931834"/>
              <a:ext cx="3332129" cy="2285667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9A8284B-8D2C-47C6-87C4-BD8898913C28}"/>
              </a:ext>
            </a:extLst>
          </p:cNvPr>
          <p:cNvSpPr/>
          <p:nvPr/>
        </p:nvSpPr>
        <p:spPr>
          <a:xfrm>
            <a:off x="752006" y="1438283"/>
            <a:ext cx="540060" cy="540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EE128C-E71A-4B71-9413-32C26B3B99B6}"/>
              </a:ext>
            </a:extLst>
          </p:cNvPr>
          <p:cNvSpPr/>
          <p:nvPr/>
        </p:nvSpPr>
        <p:spPr>
          <a:xfrm>
            <a:off x="7844585" y="1438283"/>
            <a:ext cx="540060" cy="540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3654A6-3BC6-43BE-AD2E-13640CACB65B}"/>
              </a:ext>
            </a:extLst>
          </p:cNvPr>
          <p:cNvSpPr/>
          <p:nvPr/>
        </p:nvSpPr>
        <p:spPr>
          <a:xfrm>
            <a:off x="7844585" y="3924743"/>
            <a:ext cx="540060" cy="540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DB356E-01B9-46F3-948D-BA2219B9DD4A}"/>
              </a:ext>
            </a:extLst>
          </p:cNvPr>
          <p:cNvSpPr/>
          <p:nvPr/>
        </p:nvSpPr>
        <p:spPr>
          <a:xfrm>
            <a:off x="752006" y="3924743"/>
            <a:ext cx="540060" cy="540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EE5AD-4AA7-4E52-A2EF-765C8AA4E900}"/>
              </a:ext>
            </a:extLst>
          </p:cNvPr>
          <p:cNvSpPr txBox="1"/>
          <p:nvPr/>
        </p:nvSpPr>
        <p:spPr>
          <a:xfrm>
            <a:off x="1926096" y="1746922"/>
            <a:ext cx="135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Data </a:t>
            </a:r>
            <a:endParaRPr lang="ko-KR" altLang="en-US" sz="36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3254B-FABA-48D8-8CA0-8AA773E147C0}"/>
              </a:ext>
            </a:extLst>
          </p:cNvPr>
          <p:cNvSpPr txBox="1"/>
          <p:nvPr/>
        </p:nvSpPr>
        <p:spPr>
          <a:xfrm>
            <a:off x="1441704" y="3318562"/>
            <a:ext cx="232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Median </a:t>
            </a:r>
            <a:endParaRPr lang="ko-KR" altLang="en-US" sz="36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DDD3D-E785-4365-AD06-4F27C7588625}"/>
              </a:ext>
            </a:extLst>
          </p:cNvPr>
          <p:cNvSpPr txBox="1"/>
          <p:nvPr/>
        </p:nvSpPr>
        <p:spPr>
          <a:xfrm>
            <a:off x="5189851" y="1746922"/>
            <a:ext cx="232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Mean </a:t>
            </a:r>
            <a:endParaRPr lang="ko-KR" altLang="en-US" sz="36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08494-0BC3-4CF0-A5FB-8BB0D4C1478A}"/>
              </a:ext>
            </a:extLst>
          </p:cNvPr>
          <p:cNvSpPr txBox="1"/>
          <p:nvPr/>
        </p:nvSpPr>
        <p:spPr>
          <a:xfrm>
            <a:off x="5282751" y="3318562"/>
            <a:ext cx="232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Modus </a:t>
            </a:r>
            <a:endParaRPr lang="ko-KR" altLang="en-US" sz="36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sp>
        <p:nvSpPr>
          <p:cNvPr id="27" name="Google Shape;478;p33">
            <a:extLst>
              <a:ext uri="{FF2B5EF4-FFF2-40B4-BE49-F238E27FC236}">
                <a16:creationId xmlns:a16="http://schemas.microsoft.com/office/drawing/2014/main" id="{04766649-813B-488E-BBFA-E2AEC44899EA}"/>
              </a:ext>
            </a:extLst>
          </p:cNvPr>
          <p:cNvSpPr txBox="1">
            <a:spLocks/>
          </p:cNvSpPr>
          <p:nvPr/>
        </p:nvSpPr>
        <p:spPr>
          <a:xfrm>
            <a:off x="713100" y="1519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5400" b="1" dirty="0">
                <a:latin typeface="Amatic SC" panose="00000500000000000000" pitchFamily="2" charset="-79"/>
                <a:cs typeface="Amatic SC" panose="00000500000000000000" pitchFamily="2" charset="-79"/>
              </a:rPr>
              <a:t>INTRODUCTION TO STATISTICS</a:t>
            </a:r>
          </a:p>
        </p:txBody>
      </p:sp>
      <p:sp>
        <p:nvSpPr>
          <p:cNvPr id="29" name="Google Shape;310;p22">
            <a:extLst>
              <a:ext uri="{FF2B5EF4-FFF2-40B4-BE49-F238E27FC236}">
                <a16:creationId xmlns:a16="http://schemas.microsoft.com/office/drawing/2014/main" id="{C2B082DF-9A50-4C65-89B7-B68833EDF5ED}"/>
              </a:ext>
            </a:extLst>
          </p:cNvPr>
          <p:cNvSpPr txBox="1">
            <a:spLocks/>
          </p:cNvSpPr>
          <p:nvPr/>
        </p:nvSpPr>
        <p:spPr>
          <a:xfrm>
            <a:off x="5547032" y="2270988"/>
            <a:ext cx="1666567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spc="300" dirty="0">
                <a:solidFill>
                  <a:srgbClr val="1E2128"/>
                </a:solidFill>
              </a:rPr>
              <a:t>(Average)</a:t>
            </a:r>
          </a:p>
        </p:txBody>
      </p:sp>
      <p:sp>
        <p:nvSpPr>
          <p:cNvPr id="30" name="Google Shape;310;p22">
            <a:extLst>
              <a:ext uri="{FF2B5EF4-FFF2-40B4-BE49-F238E27FC236}">
                <a16:creationId xmlns:a16="http://schemas.microsoft.com/office/drawing/2014/main" id="{CD83AB7D-4EC6-40BF-B086-3B96CCEEB9F6}"/>
              </a:ext>
            </a:extLst>
          </p:cNvPr>
          <p:cNvSpPr txBox="1">
            <a:spLocks/>
          </p:cNvSpPr>
          <p:nvPr/>
        </p:nvSpPr>
        <p:spPr>
          <a:xfrm>
            <a:off x="4955304" y="3870047"/>
            <a:ext cx="3001072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spc="300" dirty="0">
                <a:solidFill>
                  <a:srgbClr val="1E2128"/>
                </a:solidFill>
              </a:rPr>
              <a:t>(Frequently occurring values)</a:t>
            </a:r>
          </a:p>
        </p:txBody>
      </p:sp>
      <p:sp>
        <p:nvSpPr>
          <p:cNvPr id="31" name="Google Shape;310;p22">
            <a:extLst>
              <a:ext uri="{FF2B5EF4-FFF2-40B4-BE49-F238E27FC236}">
                <a16:creationId xmlns:a16="http://schemas.microsoft.com/office/drawing/2014/main" id="{3F78AC2E-50C3-44A2-8EFB-63B83CDC664B}"/>
              </a:ext>
            </a:extLst>
          </p:cNvPr>
          <p:cNvSpPr txBox="1">
            <a:spLocks/>
          </p:cNvSpPr>
          <p:nvPr/>
        </p:nvSpPr>
        <p:spPr>
          <a:xfrm>
            <a:off x="1769149" y="3870047"/>
            <a:ext cx="1666567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spc="300" dirty="0">
                <a:solidFill>
                  <a:srgbClr val="1E2128"/>
                </a:solidFill>
              </a:rPr>
              <a:t>(Middle Value)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D66194-6C82-4F09-B04F-177F80C12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/>
      <p:bldP spid="17" grpId="0"/>
      <p:bldP spid="20" grpId="0"/>
      <p:bldP spid="23" grpId="0"/>
      <p:bldP spid="27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3A7F6-E9D8-4E1C-A9D4-C08990BF1D94}"/>
              </a:ext>
            </a:extLst>
          </p:cNvPr>
          <p:cNvSpPr txBox="1"/>
          <p:nvPr/>
        </p:nvSpPr>
        <p:spPr>
          <a:xfrm>
            <a:off x="-16893" y="118977"/>
            <a:ext cx="2321459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Data </a:t>
            </a:r>
            <a:endParaRPr lang="ko-KR" altLang="en-US" sz="48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A53394-F37F-454A-87F5-B3C290334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Google Shape;426;p24">
            <a:extLst>
              <a:ext uri="{FF2B5EF4-FFF2-40B4-BE49-F238E27FC236}">
                <a16:creationId xmlns:a16="http://schemas.microsoft.com/office/drawing/2014/main" id="{5CB47D81-B07B-46E4-80C3-3E9C71C2026B}"/>
              </a:ext>
            </a:extLst>
          </p:cNvPr>
          <p:cNvSpPr txBox="1">
            <a:spLocks/>
          </p:cNvSpPr>
          <p:nvPr/>
        </p:nvSpPr>
        <p:spPr>
          <a:xfrm>
            <a:off x="649430" y="990282"/>
            <a:ext cx="5640364" cy="388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Statistics deals with collecting, sorting, and analyzing data. Data consists of a collection of recorded observations or values.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can be written in the form of single data and group data. Group data writing will help when the amount of data is very large.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number of events in which a particular value occurs is called the frequency (𝑓).</a:t>
            </a:r>
          </a:p>
          <a:p>
            <a:endParaRPr 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D1B8B-2546-49E2-AB2D-6B7B35E3F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82" b="2108"/>
          <a:stretch/>
        </p:blipFill>
        <p:spPr>
          <a:xfrm>
            <a:off x="649429" y="3008069"/>
            <a:ext cx="2017267" cy="6698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Table 3">
                <a:extLst>
                  <a:ext uri="{FF2B5EF4-FFF2-40B4-BE49-F238E27FC236}">
                    <a16:creationId xmlns:a16="http://schemas.microsoft.com/office/drawing/2014/main" id="{63DDC584-4008-46C8-8AA1-C8AFEBC3C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264004"/>
                  </p:ext>
                </p:extLst>
              </p:nvPr>
            </p:nvGraphicFramePr>
            <p:xfrm>
              <a:off x="3840422" y="3018245"/>
              <a:ext cx="1275646" cy="1845231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846691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428955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</a:t>
                          </a:r>
                          <a:endParaRPr lang="en-ID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ID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Table 3">
                <a:extLst>
                  <a:ext uri="{FF2B5EF4-FFF2-40B4-BE49-F238E27FC236}">
                    <a16:creationId xmlns:a16="http://schemas.microsoft.com/office/drawing/2014/main" id="{63DDC584-4008-46C8-8AA1-C8AFEBC3C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264004"/>
                  </p:ext>
                </p:extLst>
              </p:nvPr>
            </p:nvGraphicFramePr>
            <p:xfrm>
              <a:off x="3840422" y="3018245"/>
              <a:ext cx="1275646" cy="1845231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846691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428955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</a:t>
                          </a:r>
                          <a:endParaRPr lang="en-ID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592" t="-2083" r="-2817" b="-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Google Shape;426;p24">
            <a:extLst>
              <a:ext uri="{FF2B5EF4-FFF2-40B4-BE49-F238E27FC236}">
                <a16:creationId xmlns:a16="http://schemas.microsoft.com/office/drawing/2014/main" id="{B9717F01-44A9-4091-A23B-D9FA43F5FB9D}"/>
              </a:ext>
            </a:extLst>
          </p:cNvPr>
          <p:cNvSpPr txBox="1">
            <a:spLocks/>
          </p:cNvSpPr>
          <p:nvPr/>
        </p:nvSpPr>
        <p:spPr>
          <a:xfrm>
            <a:off x="649428" y="2625638"/>
            <a:ext cx="2321459" cy="403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Example of Single Data form</a:t>
            </a:r>
          </a:p>
        </p:txBody>
      </p:sp>
      <p:sp>
        <p:nvSpPr>
          <p:cNvPr id="40" name="Google Shape;426;p24">
            <a:extLst>
              <a:ext uri="{FF2B5EF4-FFF2-40B4-BE49-F238E27FC236}">
                <a16:creationId xmlns:a16="http://schemas.microsoft.com/office/drawing/2014/main" id="{832C1959-F1CE-4DBD-9FEF-FB2774329582}"/>
              </a:ext>
            </a:extLst>
          </p:cNvPr>
          <p:cNvSpPr txBox="1">
            <a:spLocks/>
          </p:cNvSpPr>
          <p:nvPr/>
        </p:nvSpPr>
        <p:spPr>
          <a:xfrm>
            <a:off x="3430405" y="2621746"/>
            <a:ext cx="2321459" cy="376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Example of Group Data form</a:t>
            </a:r>
            <a:endParaRPr lang="en-ID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4"/>
          <p:cNvGrpSpPr/>
          <p:nvPr/>
        </p:nvGrpSpPr>
        <p:grpSpPr>
          <a:xfrm>
            <a:off x="4733228" y="305674"/>
            <a:ext cx="4044298" cy="4535107"/>
            <a:chOff x="5335450" y="305675"/>
            <a:chExt cx="3442075" cy="4435325"/>
          </a:xfrm>
        </p:grpSpPr>
        <p:sp>
          <p:nvSpPr>
            <p:cNvPr id="418" name="Google Shape;418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4"/>
          <p:cNvSpPr/>
          <p:nvPr/>
        </p:nvSpPr>
        <p:spPr>
          <a:xfrm>
            <a:off x="5011557" y="365249"/>
            <a:ext cx="3765993" cy="4659273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/>
          </a:p>
        </p:txBody>
      </p:sp>
      <p:grpSp>
        <p:nvGrpSpPr>
          <p:cNvPr id="421" name="Google Shape;421;p24"/>
          <p:cNvGrpSpPr/>
          <p:nvPr/>
        </p:nvGrpSpPr>
        <p:grpSpPr>
          <a:xfrm>
            <a:off x="366450" y="263649"/>
            <a:ext cx="4044325" cy="4616202"/>
            <a:chOff x="1055000" y="365250"/>
            <a:chExt cx="3355775" cy="4413000"/>
          </a:xfrm>
        </p:grpSpPr>
        <p:sp>
          <p:nvSpPr>
            <p:cNvPr id="422" name="Google Shape;422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4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E2128"/>
                </a:solidFill>
              </a:rPr>
              <a:t>Venus has a beautiful name and is the second planet from the Sun. It’s terribly hot—even hotter</a:t>
            </a:r>
            <a:r>
              <a:rPr lang="en" dirty="0">
                <a:solidFill>
                  <a:srgbClr val="1E2128"/>
                </a:solidFill>
              </a:rPr>
              <a:t> </a:t>
            </a:r>
            <a:r>
              <a:rPr lang="en" sz="1100" dirty="0">
                <a:solidFill>
                  <a:srgbClr val="1E2128"/>
                </a:solidFill>
              </a:rPr>
              <a:t>than Mercury—and its</a:t>
            </a:r>
            <a:r>
              <a:rPr lang="en" dirty="0">
                <a:solidFill>
                  <a:srgbClr val="1E2128"/>
                </a:solidFill>
              </a:rPr>
              <a:t> </a:t>
            </a:r>
            <a:r>
              <a:rPr lang="en" sz="1100" dirty="0">
                <a:solidFill>
                  <a:srgbClr val="1E2128"/>
                </a:solidFill>
              </a:rPr>
              <a:t>atmosphere is </a:t>
            </a:r>
            <a:r>
              <a:rPr lang="en" dirty="0">
                <a:solidFill>
                  <a:srgbClr val="1E2128"/>
                </a:solidFill>
              </a:rPr>
              <a:t>extremely</a:t>
            </a:r>
            <a:r>
              <a:rPr lang="en" sz="1100" dirty="0">
                <a:solidFill>
                  <a:srgbClr val="1E2128"/>
                </a:solidFill>
              </a:rPr>
              <a:t> poisonous. It’s the second</a:t>
            </a:r>
            <a:r>
              <a:rPr lang="en" dirty="0">
                <a:solidFill>
                  <a:srgbClr val="1E2128"/>
                </a:solidFill>
              </a:rPr>
              <a:t>-</a:t>
            </a:r>
            <a:r>
              <a:rPr lang="en" sz="1100" dirty="0">
                <a:solidFill>
                  <a:srgbClr val="1E2128"/>
                </a:solidFill>
              </a:rPr>
              <a:t>brightest natural object in the night sky</a:t>
            </a:r>
            <a:r>
              <a:rPr lang="en" dirty="0">
                <a:solidFill>
                  <a:srgbClr val="1E2128"/>
                </a:solidFill>
              </a:rPr>
              <a:t> </a:t>
            </a:r>
            <a:r>
              <a:rPr lang="en" sz="1100" dirty="0">
                <a:solidFill>
                  <a:srgbClr val="1E2128"/>
                </a:solidFill>
              </a:rPr>
              <a:t>after the Moon</a:t>
            </a:r>
            <a:endParaRPr sz="1100" dirty="0">
              <a:solidFill>
                <a:srgbClr val="1E2128"/>
              </a:solidFill>
            </a:endParaRPr>
          </a:p>
        </p:txBody>
      </p:sp>
      <p:sp>
        <p:nvSpPr>
          <p:cNvPr id="425" name="Google Shape;425;p24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2128"/>
                </a:solidFill>
              </a:rPr>
              <a:t>CONCEPT 1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427" name="Google Shape;427;p24"/>
          <p:cNvSpPr txBox="1">
            <a:spLocks noGrp="1"/>
          </p:cNvSpPr>
          <p:nvPr>
            <p:ph type="ctrTitle" idx="3"/>
          </p:nvPr>
        </p:nvSpPr>
        <p:spPr>
          <a:xfrm>
            <a:off x="4308346" y="210777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example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DF2C1E-4C41-4B76-AB72-C30AC874071F}"/>
              </a:ext>
            </a:extLst>
          </p:cNvPr>
          <p:cNvSpPr/>
          <p:nvPr/>
        </p:nvSpPr>
        <p:spPr>
          <a:xfrm>
            <a:off x="534519" y="263649"/>
            <a:ext cx="3876256" cy="47608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6BD1F6-33B4-414A-8950-09E714AF9F75}"/>
              </a:ext>
            </a:extLst>
          </p:cNvPr>
          <p:cNvSpPr txBox="1"/>
          <p:nvPr/>
        </p:nvSpPr>
        <p:spPr>
          <a:xfrm>
            <a:off x="-16893" y="118977"/>
            <a:ext cx="2321459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Mean </a:t>
            </a:r>
            <a:endParaRPr lang="ko-KR" altLang="en-US" sz="48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Google Shape;426;p24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657762" y="884921"/>
                <a:ext cx="3584920" cy="42544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The mean or average (𝑥 ̅) of 𝑥 observations of 𝑛 is as follows</a:t>
                </a: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.  </a:t>
                </a: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𝑜𝑏𝑠𝑒𝑟𝑣𝑎𝑡𝑖𝑜𝑛𝑠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D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numerous</m:t>
                          </m:r>
                          <m:r>
                            <m:rPr>
                              <m:nor/>
                            </m:rPr>
                            <a:rPr lang="en-ID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D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observers</m:t>
                          </m:r>
                        </m:den>
                      </m:f>
                    </m:oMath>
                  </m:oMathPara>
                </a14:m>
                <a:endParaRPr lang="en-ID" sz="140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or</a:t>
                </a:r>
              </a:p>
              <a:p>
                <a:pPr marL="0" lvl="0" indent="0" algn="l" rtl="0"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D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D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When calculating the mean of a frequency distribution, the formula used is as follows:</a:t>
                </a:r>
                <a:endParaRPr lang="en-ID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D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For grouped data, the formula for the mean is</a:t>
                </a:r>
                <a:endParaRPr lang="en-ID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D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 is midpoint of the  </a:t>
                </a:r>
                <a:r>
                  <a:rPr lang="en-ID" sz="1400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 is the frequency of the </a:t>
                </a:r>
                <a:r>
                  <a:rPr lang="en-ID" sz="1400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 data interval.</a:t>
                </a:r>
              </a:p>
            </p:txBody>
          </p:sp>
        </mc:Choice>
        <mc:Fallback>
          <p:sp>
            <p:nvSpPr>
              <p:cNvPr id="426" name="Google Shape;426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657762" y="884921"/>
                <a:ext cx="3584920" cy="4254458"/>
              </a:xfrm>
              <a:prstGeom prst="rect">
                <a:avLst/>
              </a:prstGeom>
              <a:blipFill>
                <a:blip r:embed="rId3"/>
                <a:stretch>
                  <a:fillRect l="-510" r="-340" b="-186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2A89458-2B06-487D-A60E-597191AA6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677546"/>
                  </p:ext>
                </p:extLst>
              </p:nvPr>
            </p:nvGraphicFramePr>
            <p:xfrm>
              <a:off x="5314889" y="1502055"/>
              <a:ext cx="2983402" cy="2653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  <a:gridCol w="538657">
                      <a:extLst>
                        <a:ext uri="{9D8B030D-6E8A-4147-A177-3AD203B41FA5}">
                          <a16:colId xmlns:a16="http://schemas.microsoft.com/office/drawing/2014/main" val="691646825"/>
                        </a:ext>
                      </a:extLst>
                    </a:gridCol>
                    <a:gridCol w="806509">
                      <a:extLst>
                        <a:ext uri="{9D8B030D-6E8A-4147-A177-3AD203B41FA5}">
                          <a16:colId xmlns:a16="http://schemas.microsoft.com/office/drawing/2014/main" val="2382104813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 </a:t>
                          </a:r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47,5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190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53,5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214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476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65,5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1965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71,5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2216,5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77,5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1550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83,5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167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Jumlah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6868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2A89458-2B06-487D-A60E-597191AA6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677546"/>
                  </p:ext>
                </p:extLst>
              </p:nvPr>
            </p:nvGraphicFramePr>
            <p:xfrm>
              <a:off x="5314889" y="1502055"/>
              <a:ext cx="2983402" cy="2653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  <a:gridCol w="538657">
                      <a:extLst>
                        <a:ext uri="{9D8B030D-6E8A-4147-A177-3AD203B41FA5}">
                          <a16:colId xmlns:a16="http://schemas.microsoft.com/office/drawing/2014/main" val="691646825"/>
                        </a:ext>
                      </a:extLst>
                    </a:gridCol>
                    <a:gridCol w="806509">
                      <a:extLst>
                        <a:ext uri="{9D8B030D-6E8A-4147-A177-3AD203B41FA5}">
                          <a16:colId xmlns:a16="http://schemas.microsoft.com/office/drawing/2014/main" val="2382104813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 </a:t>
                          </a:r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7802" t="-2083" r="-245055" b="-8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7955" t="-2083" r="-153409" b="-8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69925" t="-2083" r="-1504" b="-82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47,5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190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53,5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214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476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65,5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1965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71,5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2216,5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77,5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1550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83,5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167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90488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89,5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Jumlah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6868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426;p24">
                <a:extLst>
                  <a:ext uri="{FF2B5EF4-FFF2-40B4-BE49-F238E27FC236}">
                    <a16:creationId xmlns:a16="http://schemas.microsoft.com/office/drawing/2014/main" id="{EA640F1B-3D9E-42BB-ABA0-414E9B649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2606" y="4045584"/>
                <a:ext cx="3584920" cy="777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So that</a:t>
                </a:r>
              </a:p>
              <a:p>
                <a:pPr marL="0" indent="0" algn="l"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𝟔𝟖𝟔𝟖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𝟔𝟖</m:t>
                      </m:r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𝟔𝟖</m:t>
                      </m:r>
                    </m:oMath>
                  </m:oMathPara>
                </a14:m>
                <a:endParaRPr lang="en-ID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Google Shape;426;p24">
                <a:extLst>
                  <a:ext uri="{FF2B5EF4-FFF2-40B4-BE49-F238E27FC236}">
                    <a16:creationId xmlns:a16="http://schemas.microsoft.com/office/drawing/2014/main" id="{EA640F1B-3D9E-42BB-ABA0-414E9B64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606" y="4045584"/>
                <a:ext cx="3584920" cy="777822"/>
              </a:xfrm>
              <a:prstGeom prst="rect">
                <a:avLst/>
              </a:prstGeom>
              <a:blipFill>
                <a:blip r:embed="rId5"/>
                <a:stretch>
                  <a:fillRect l="-510" b="-3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BFF1A2C-9803-4886-A95E-426BEC69D5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D374CB-57CC-0D1D-0A75-DE6F19EDEFAC}"/>
                  </a:ext>
                </a:extLst>
              </p:cNvPr>
              <p:cNvSpPr txBox="1"/>
              <p:nvPr/>
            </p:nvSpPr>
            <p:spPr>
              <a:xfrm>
                <a:off x="4961179" y="600772"/>
                <a:ext cx="4581524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b="0" dirty="0">
                    <a:solidFill>
                      <a:schemeClr val="bg1"/>
                    </a:solidFill>
                  </a:rPr>
                  <a:t>Single data: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2,2,6,7,7,7,10,13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bg1"/>
                    </a:solidFill>
                  </a:rPr>
                  <a:t>The </a:t>
                </a:r>
                <a:r>
                  <a:rPr lang="en-US" dirty="0">
                    <a:solidFill>
                      <a:schemeClr val="bg1"/>
                    </a:solidFill>
                  </a:rPr>
                  <a:t>mean is (2+2+6+7+7+7+10+13)/8 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= 6.75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D374CB-57CC-0D1D-0A75-DE6F19ED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79" y="600772"/>
                <a:ext cx="4581524" cy="892552"/>
              </a:xfrm>
              <a:prstGeom prst="rect">
                <a:avLst/>
              </a:prstGeom>
              <a:blipFill>
                <a:blip r:embed="rId7"/>
                <a:stretch>
                  <a:fillRect l="-399" t="-1370" b="-616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/>
      <p:bldP spid="29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E78E09-96DC-4E2D-BE99-28E5F6723A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DB66C-3FB0-4107-B7DB-E690923A4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729ED-DFFF-4B61-A35F-277F2033C1F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03AA92-6174-4B8E-8CF2-44F89A870486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28BDEB8-A149-49BB-8AB8-FEC2B0A04A1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DF833A-A542-4ADD-AF59-BD7DB00A8BBF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A40E3A8-1594-4A46-9EC3-7DEFC4113E9A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73C410-71B4-4CDA-BFB9-596CCE522755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B308E-F97D-454F-AA69-96DEDE284A08}"/>
              </a:ext>
            </a:extLst>
          </p:cNvPr>
          <p:cNvSpPr/>
          <p:nvPr/>
        </p:nvSpPr>
        <p:spPr>
          <a:xfrm>
            <a:off x="383822" y="304800"/>
            <a:ext cx="5249334" cy="453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545D5-8365-4ADC-9EF4-7BD3CFB43E52}"/>
              </a:ext>
            </a:extLst>
          </p:cNvPr>
          <p:cNvSpPr txBox="1"/>
          <p:nvPr/>
        </p:nvSpPr>
        <p:spPr>
          <a:xfrm>
            <a:off x="5288890" y="118977"/>
            <a:ext cx="2321459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itchFamily="34" charset="0"/>
              </a:rPr>
              <a:t>Modus </a:t>
            </a:r>
            <a:endParaRPr lang="ko-KR" altLang="en-US" sz="4800" b="1" dirty="0">
              <a:solidFill>
                <a:schemeClr val="bg1"/>
              </a:solidFill>
              <a:latin typeface="SimSun" panose="02010600030101010101" pitchFamily="2" charset="-122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426;p24">
                <a:extLst>
                  <a:ext uri="{FF2B5EF4-FFF2-40B4-BE49-F238E27FC236}">
                    <a16:creationId xmlns:a16="http://schemas.microsoft.com/office/drawing/2014/main" id="{382D5934-6AF3-44B0-97AB-FEAE96778F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0932" y="1107162"/>
                <a:ext cx="3047039" cy="3885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The mode of a dataset is the value that appears most frequently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b="1" dirty="0">
                    <a:solidFill>
                      <a:schemeClr val="accent6">
                        <a:lumMod val="75000"/>
                      </a:schemeClr>
                    </a:solidFill>
                  </a:rPr>
                  <a:t>example :in a dataset</a:t>
                </a:r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2,2,6,7,7,7,10,13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The mode is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The formula for the mode of grouped data </a:t>
                </a:r>
                <a:r>
                  <a:rPr lang="en-ID" sz="1400" dirty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𝑚𝑜𝑑𝑢𝑠</m:t>
                      </m:r>
                      <m:r>
                        <a:rPr lang="id-ID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d-ID" sz="1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ID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d-ID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b="0" dirty="0"/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050" dirty="0"/>
                  <a:t>𝐿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: lower class boundary of the mode class 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𝑐: class interval 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𝑙: difference between the frequency of the mode class and the one before it 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𝑢: difference between the frequency of the mode class and the one after it</a:t>
                </a:r>
                <a:endParaRPr lang="en-ID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Google Shape;426;p24">
                <a:extLst>
                  <a:ext uri="{FF2B5EF4-FFF2-40B4-BE49-F238E27FC236}">
                    <a16:creationId xmlns:a16="http://schemas.microsoft.com/office/drawing/2014/main" id="{382D5934-6AF3-44B0-97AB-FEAE96778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32" y="1107162"/>
                <a:ext cx="3047039" cy="3885202"/>
              </a:xfrm>
              <a:prstGeom prst="rect">
                <a:avLst/>
              </a:prstGeom>
              <a:blipFill>
                <a:blip r:embed="rId2"/>
                <a:stretch>
                  <a:fillRect l="-6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8C7354DA-6D7C-4EF8-8748-3F73CA407BF3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-902342" y="260155"/>
            <a:ext cx="3964800" cy="630900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</a:t>
            </a:r>
            <a:endParaRPr lang="en-ID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3CB121-6B01-4381-B5EC-1C820D45C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9160"/>
            <a:ext cx="10016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C5663718-CD41-4A75-8124-E440B7202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981926"/>
                  </p:ext>
                </p:extLst>
              </p:nvPr>
            </p:nvGraphicFramePr>
            <p:xfrm>
              <a:off x="491249" y="1072563"/>
              <a:ext cx="1638236" cy="2653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</a:t>
                          </a:r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oMath>
                            </m:oMathPara>
                          </a14:m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C5663718-CD41-4A75-8124-E440B7202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981926"/>
                  </p:ext>
                </p:extLst>
              </p:nvPr>
            </p:nvGraphicFramePr>
            <p:xfrm>
              <a:off x="491249" y="1072563"/>
              <a:ext cx="1638236" cy="2653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87355">
                      <a:extLst>
                        <a:ext uri="{9D8B030D-6E8A-4147-A177-3AD203B41FA5}">
                          <a16:colId xmlns:a16="http://schemas.microsoft.com/office/drawing/2014/main" val="92180876"/>
                        </a:ext>
                      </a:extLst>
                    </a:gridCol>
                    <a:gridCol w="550881">
                      <a:extLst>
                        <a:ext uri="{9D8B030D-6E8A-4147-A177-3AD203B41FA5}">
                          <a16:colId xmlns:a16="http://schemas.microsoft.com/office/drawing/2014/main" val="1322416691"/>
                        </a:ext>
                      </a:extLst>
                    </a:gridCol>
                  </a:tblGrid>
                  <a:tr h="290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Value</a:t>
                          </a:r>
                          <a:endParaRPr lang="en-ID" sz="1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7802" t="-2083" r="-2198" b="-835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05859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45 – 50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5179250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51 – 56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465754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57 – 62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8235037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63 – 68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6872980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69 – 74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8525804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75 – 80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96309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81 – 86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1616403"/>
                      </a:ext>
                    </a:extLst>
                  </a:tr>
                  <a:tr h="259139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87 – 92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7035255"/>
                      </a:ext>
                    </a:extLst>
                  </a:tr>
                  <a:tr h="29039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0303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26;p24">
                <a:extLst>
                  <a:ext uri="{FF2B5EF4-FFF2-40B4-BE49-F238E27FC236}">
                    <a16:creationId xmlns:a16="http://schemas.microsoft.com/office/drawing/2014/main" id="{20219765-88E0-48DE-862F-AB2B7D1A7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6272" y="1222813"/>
                <a:ext cx="3348633" cy="3383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The mode is determined based on the class interval with the highest frequency, which is 31, in the range of 69 to 74</a:t>
                </a: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d-ID" sz="14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=68,5+6</m:t>
                      </m:r>
                      <m:d>
                        <m:dPr>
                          <m:ctrlPr>
                            <a:rPr lang="en-ID" sz="14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31−30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ID" sz="1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31−30</m:t>
                                  </m:r>
                                </m:e>
                              </m:d>
                              <m:r>
                                <a:rPr lang="id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+(31−20)</m:t>
                              </m:r>
                            </m:den>
                          </m:f>
                        </m:e>
                      </m:d>
                      <m:r>
                        <a:rPr lang="id-ID" sz="14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=68,5+6</m:t>
                      </m:r>
                      <m:d>
                        <m:dPr>
                          <m:ctrlPr>
                            <a:rPr lang="en-ID" sz="14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d-ID" sz="1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d-ID" sz="14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=69</m:t>
                      </m:r>
                    </m:oMath>
                  </m:oMathPara>
                </a14:m>
                <a:endParaRPr lang="en-ID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l">
                  <a:spcBef>
                    <a:spcPts val="300"/>
                  </a:spcBef>
                  <a:spcAft>
                    <a:spcPts val="300"/>
                  </a:spcAft>
                </a:pPr>
                <a:endParaRPr lang="en-ID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Google Shape;426;p24">
                <a:extLst>
                  <a:ext uri="{FF2B5EF4-FFF2-40B4-BE49-F238E27FC236}">
                    <a16:creationId xmlns:a16="http://schemas.microsoft.com/office/drawing/2014/main" id="{20219765-88E0-48DE-862F-AB2B7D1A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72" y="1222813"/>
                <a:ext cx="3348633" cy="3383113"/>
              </a:xfrm>
              <a:prstGeom prst="rect">
                <a:avLst/>
              </a:prstGeom>
              <a:blipFill>
                <a:blip r:embed="rId5"/>
                <a:stretch>
                  <a:fillRect l="-546" r="-14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7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77861"/>
      </a:accent1>
      <a:accent2>
        <a:srgbClr val="FD8860"/>
      </a:accent2>
      <a:accent3>
        <a:srgbClr val="FFAD80"/>
      </a:accent3>
      <a:accent4>
        <a:srgbClr val="CC914A"/>
      </a:accent4>
      <a:accent5>
        <a:srgbClr val="E66043"/>
      </a:accent5>
      <a:accent6>
        <a:srgbClr val="6D392F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839</Words>
  <Application>Microsoft Office PowerPoint</Application>
  <PresentationFormat>On-screen Show (16:9)</PresentationFormat>
  <Paragraphs>200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PMingLiU-ExtB</vt:lpstr>
      <vt:lpstr>Arial</vt:lpstr>
      <vt:lpstr>Calibri</vt:lpstr>
      <vt:lpstr>Roboto Light</vt:lpstr>
      <vt:lpstr>SimSun</vt:lpstr>
      <vt:lpstr>Amatic SC</vt:lpstr>
      <vt:lpstr>Ebrima</vt:lpstr>
      <vt:lpstr>Cambria Math</vt:lpstr>
      <vt:lpstr>WORKSHOP</vt:lpstr>
      <vt:lpstr>Introduction to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 1</vt:lpstr>
      <vt:lpstr>PowerPoint Presentation</vt:lpstr>
      <vt:lpstr>PowerPoint Presentation</vt:lpstr>
      <vt:lpstr>PowerPoint Presentation</vt:lpstr>
      <vt:lpstr>Question 1</vt:lpstr>
      <vt:lpstr>QUESTION 2</vt:lpstr>
      <vt:lpstr>QUESTION 3</vt:lpstr>
      <vt:lpstr>QUESTION 4</vt:lpstr>
      <vt:lpstr>QUESTION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Statistika</dc:title>
  <dc:creator>ASUS</dc:creator>
  <cp:lastModifiedBy>endah septa sintiya</cp:lastModifiedBy>
  <cp:revision>7</cp:revision>
  <dcterms:modified xsi:type="dcterms:W3CDTF">2023-09-18T08:01:37Z</dcterms:modified>
</cp:coreProperties>
</file>